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6" r:id="rId2"/>
    <p:sldId id="257" r:id="rId3"/>
    <p:sldId id="269" r:id="rId4"/>
    <p:sldId id="261" r:id="rId5"/>
    <p:sldId id="263" r:id="rId6"/>
    <p:sldId id="265" r:id="rId7"/>
    <p:sldId id="275" r:id="rId8"/>
    <p:sldId id="276" r:id="rId9"/>
    <p:sldId id="280" r:id="rId10"/>
    <p:sldId id="279" r:id="rId11"/>
    <p:sldId id="281" r:id="rId12"/>
    <p:sldId id="277" r:id="rId13"/>
    <p:sldId id="274" r:id="rId14"/>
    <p:sldId id="268" r:id="rId15"/>
    <p:sldId id="266" r:id="rId16"/>
    <p:sldId id="25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AAE3"/>
    <a:srgbClr val="221F1F"/>
    <a:srgbClr val="FEDD5E"/>
    <a:srgbClr val="B29ADC"/>
    <a:srgbClr val="830D83"/>
    <a:srgbClr val="35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54" autoAdjust="0"/>
    <p:restoredTop sz="95400" autoAdjust="0"/>
  </p:normalViewPr>
  <p:slideViewPr>
    <p:cSldViewPr snapToGrid="0">
      <p:cViewPr varScale="1">
        <p:scale>
          <a:sx n="105" d="100"/>
          <a:sy n="105" d="100"/>
        </p:scale>
        <p:origin x="336" y="114"/>
      </p:cViewPr>
      <p:guideLst/>
    </p:cSldViewPr>
  </p:slideViewPr>
  <p:notesTextViewPr>
    <p:cViewPr>
      <p:scale>
        <a:sx n="125" d="100"/>
        <a:sy n="125" d="100"/>
      </p:scale>
      <p:origin x="0" y="0"/>
    </p:cViewPr>
  </p:notesTextViewPr>
  <p:notesViewPr>
    <p:cSldViewPr snapToGrid="0">
      <p:cViewPr varScale="1">
        <p:scale>
          <a:sx n="88" d="100"/>
          <a:sy n="88" d="100"/>
        </p:scale>
        <p:origin x="2538"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B7CFE3-5CE6-4A0E-A747-2A30B202E1EB}" type="datetimeFigureOut">
              <a:rPr lang="en-US" smtClean="0"/>
              <a:t>1/28/2022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A0811F-75CB-45E8-B0C2-AE66C381D78E}" type="slidenum">
              <a:rPr lang="en-US" smtClean="0"/>
              <a:t>‹#›</a:t>
            </a:fld>
            <a:endParaRPr lang="en-US"/>
          </a:p>
        </p:txBody>
      </p:sp>
    </p:spTree>
    <p:extLst>
      <p:ext uri="{BB962C8B-B14F-4D97-AF65-F5344CB8AC3E}">
        <p14:creationId xmlns:p14="http://schemas.microsoft.com/office/powerpoint/2010/main" val="3623679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CECB73-295A-4B89-8093-1B6A4B1DCF98}" type="datetimeFigureOut">
              <a:rPr lang="en-US" smtClean="0"/>
              <a:t>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1D625B-5562-447C-8E45-9FD0C957D274}" type="slidenum">
              <a:rPr lang="en-US" smtClean="0"/>
              <a:t>‹#›</a:t>
            </a:fld>
            <a:endParaRPr lang="en-US"/>
          </a:p>
        </p:txBody>
      </p:sp>
    </p:spTree>
    <p:extLst>
      <p:ext uri="{BB962C8B-B14F-4D97-AF65-F5344CB8AC3E}">
        <p14:creationId xmlns:p14="http://schemas.microsoft.com/office/powerpoint/2010/main" val="2776663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sure everyone in the audience is well-aware of cartridge case analysis.</a:t>
            </a:r>
          </a:p>
          <a:p>
            <a:r>
              <a:rPr lang="en-US" dirty="0"/>
              <a:t>However, to make sure we’re all on the same page</a:t>
            </a:r>
          </a:p>
        </p:txBody>
      </p:sp>
      <p:sp>
        <p:nvSpPr>
          <p:cNvPr id="4" name="Slide Number Placeholder 3"/>
          <p:cNvSpPr>
            <a:spLocks noGrp="1"/>
          </p:cNvSpPr>
          <p:nvPr>
            <p:ph type="sldNum" sz="quarter" idx="5"/>
          </p:nvPr>
        </p:nvSpPr>
        <p:spPr/>
        <p:txBody>
          <a:bodyPr/>
          <a:lstStyle/>
          <a:p>
            <a:fld id="{A91D625B-5562-447C-8E45-9FD0C957D274}" type="slidenum">
              <a:rPr lang="en-US" smtClean="0"/>
              <a:t>3</a:t>
            </a:fld>
            <a:endParaRPr lang="en-US"/>
          </a:p>
        </p:txBody>
      </p:sp>
    </p:spTree>
    <p:extLst>
      <p:ext uri="{BB962C8B-B14F-4D97-AF65-F5344CB8AC3E}">
        <p14:creationId xmlns:p14="http://schemas.microsoft.com/office/powerpoint/2010/main" val="3773258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class of algorithms that are used in cartridge case analysis are the Congruent Matching Cells algorithms.</a:t>
            </a:r>
          </a:p>
          <a:p>
            <a:r>
              <a:rPr lang="en-US" dirty="0"/>
              <a:t>These algorithms compare cartridge cases based on their breech face impressions.</a:t>
            </a:r>
          </a:p>
          <a:p>
            <a:r>
              <a:rPr lang="en-US" dirty="0"/>
              <a:t>They were initially introduced in 2013 by John Song at NIST.</a:t>
            </a:r>
          </a:p>
          <a:p>
            <a:r>
              <a:rPr lang="en-US" dirty="0"/>
              <a:t>There have been numerous improvements and changes to the originally proposed algorithm, which is why I have the pluralized algorithm*s* throughout this presentation.</a:t>
            </a:r>
          </a:p>
          <a:p>
            <a:r>
              <a:rPr lang="en-US" dirty="0"/>
              <a:t>However, we can </a:t>
            </a:r>
          </a:p>
        </p:txBody>
      </p:sp>
      <p:sp>
        <p:nvSpPr>
          <p:cNvPr id="4" name="Slide Number Placeholder 3"/>
          <p:cNvSpPr>
            <a:spLocks noGrp="1"/>
          </p:cNvSpPr>
          <p:nvPr>
            <p:ph type="sldNum" sz="quarter" idx="5"/>
          </p:nvPr>
        </p:nvSpPr>
        <p:spPr/>
        <p:txBody>
          <a:bodyPr/>
          <a:lstStyle/>
          <a:p>
            <a:fld id="{A91D625B-5562-447C-8E45-9FD0C957D274}" type="slidenum">
              <a:rPr lang="en-US" smtClean="0"/>
              <a:t>4</a:t>
            </a:fld>
            <a:endParaRPr lang="en-US"/>
          </a:p>
        </p:txBody>
      </p:sp>
    </p:spTree>
    <p:extLst>
      <p:ext uri="{BB962C8B-B14F-4D97-AF65-F5344CB8AC3E}">
        <p14:creationId xmlns:p14="http://schemas.microsoft.com/office/powerpoint/2010/main" val="964331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modularization, we can address questions such as “In what order should the pieces be arranged?”</a:t>
            </a:r>
          </a:p>
          <a:p>
            <a:r>
              <a:rPr lang="en-US" dirty="0"/>
              <a:t>Currently, no one has a definitive answer to this question, so a lot of experimentation with the CMC method is required</a:t>
            </a:r>
          </a:p>
          <a:p>
            <a:endParaRPr lang="en-US" dirty="0"/>
          </a:p>
          <a:p>
            <a:r>
              <a:rPr lang="en-US" dirty="0"/>
              <a:t>Additionally, we can address questions such as “what is the effect of changing a piece of the pipeline?”</a:t>
            </a:r>
          </a:p>
          <a:p>
            <a:endParaRPr lang="en-US" dirty="0"/>
          </a:p>
          <a:p>
            <a:r>
              <a:rPr lang="en-US" dirty="0"/>
              <a:t>Consider for example one step of the pipeline – the gaussian filter step.</a:t>
            </a:r>
          </a:p>
          <a:p>
            <a:r>
              <a:rPr lang="en-US" dirty="0"/>
              <a:t>For those of your unfamiliar, a Gaussian filter applies a local smoothing to the values of the cartridge case scan</a:t>
            </a:r>
          </a:p>
          <a:p>
            <a:r>
              <a:rPr lang="en-US" dirty="0"/>
              <a:t>The plots below show the same pairing of matching scans for various settings of this gaussian filter step.</a:t>
            </a:r>
          </a:p>
          <a:p>
            <a:r>
              <a:rPr lang="en-US" dirty="0"/>
              <a:t>On the left, we can see a scan with no gaussian filter applied.</a:t>
            </a:r>
          </a:p>
          <a:p>
            <a:r>
              <a:rPr lang="en-US" dirty="0"/>
              <a:t>In the center, we can see the same scan with a lowpass filter applied.</a:t>
            </a:r>
          </a:p>
          <a:p>
            <a:r>
              <a:rPr lang="en-US" dirty="0"/>
              <a:t>A lowpass filter applies local smoothing to the surface of the scan to reduce noise.</a:t>
            </a:r>
          </a:p>
          <a:p>
            <a:r>
              <a:rPr lang="en-US" dirty="0"/>
              <a:t>To our eye, it may not seem like the lowpass filter has done much to the scan, but if you look really closely you can see that some of the “speckle” on the non-filtered scan has been removed after applying the lowpass.</a:t>
            </a:r>
          </a:p>
          <a:p>
            <a:r>
              <a:rPr lang="en-US" dirty="0"/>
              <a:t>Finally, the right shows a bandpass filtered scan.</a:t>
            </a:r>
          </a:p>
          <a:p>
            <a:r>
              <a:rPr lang="en-US" dirty="0"/>
              <a:t>A bandpass filter applies a lowpass smoothing filter while also sharpening certain features in the scan.</a:t>
            </a:r>
          </a:p>
          <a:p>
            <a:endParaRPr lang="en-US" dirty="0"/>
          </a:p>
          <a:p>
            <a:r>
              <a:rPr lang="en-US" dirty="0"/>
              <a:t>Each of these filters comes with their own parameter settings – for those of you familiar, the wavelength cutoffs used for these filters are given on the slide.</a:t>
            </a:r>
          </a:p>
          <a:p>
            <a:endParaRPr lang="en-US" dirty="0"/>
          </a:p>
          <a:p>
            <a:r>
              <a:rPr lang="en-US" dirty="0"/>
              <a:t>The question becomes: how do we choose amongst these different parameter settings?</a:t>
            </a:r>
          </a:p>
        </p:txBody>
      </p:sp>
      <p:sp>
        <p:nvSpPr>
          <p:cNvPr id="4" name="Slide Number Placeholder 3"/>
          <p:cNvSpPr>
            <a:spLocks noGrp="1"/>
          </p:cNvSpPr>
          <p:nvPr>
            <p:ph type="sldNum" sz="quarter" idx="5"/>
          </p:nvPr>
        </p:nvSpPr>
        <p:spPr/>
        <p:txBody>
          <a:bodyPr/>
          <a:lstStyle/>
          <a:p>
            <a:fld id="{A91D625B-5562-447C-8E45-9FD0C957D274}" type="slidenum">
              <a:rPr lang="en-US" smtClean="0"/>
              <a:t>6</a:t>
            </a:fld>
            <a:endParaRPr lang="en-US"/>
          </a:p>
        </p:txBody>
      </p:sp>
    </p:spTree>
    <p:extLst>
      <p:ext uri="{BB962C8B-B14F-4D97-AF65-F5344CB8AC3E}">
        <p14:creationId xmlns:p14="http://schemas.microsoft.com/office/powerpoint/2010/main" val="2981580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1D625B-5562-447C-8E45-9FD0C957D274}" type="slidenum">
              <a:rPr lang="en-US" smtClean="0"/>
              <a:t>7</a:t>
            </a:fld>
            <a:endParaRPr lang="en-US"/>
          </a:p>
        </p:txBody>
      </p:sp>
    </p:spTree>
    <p:extLst>
      <p:ext uri="{BB962C8B-B14F-4D97-AF65-F5344CB8AC3E}">
        <p14:creationId xmlns:p14="http://schemas.microsoft.com/office/powerpoint/2010/main" val="3690103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1D625B-5562-447C-8E45-9FD0C957D274}" type="slidenum">
              <a:rPr lang="en-US" smtClean="0"/>
              <a:t>14</a:t>
            </a:fld>
            <a:endParaRPr lang="en-US"/>
          </a:p>
        </p:txBody>
      </p:sp>
    </p:spTree>
    <p:extLst>
      <p:ext uri="{BB962C8B-B14F-4D97-AF65-F5344CB8AC3E}">
        <p14:creationId xmlns:p14="http://schemas.microsoft.com/office/powerpoint/2010/main" val="3541954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ight Triangle 7"/>
          <p:cNvSpPr/>
          <p:nvPr userDrawn="1"/>
        </p:nvSpPr>
        <p:spPr>
          <a:xfrm rot="5400000">
            <a:off x="-1198880" y="1198880"/>
            <a:ext cx="6858000" cy="4460240"/>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ectangle 9"/>
          <p:cNvSpPr/>
          <p:nvPr userDrawn="1"/>
        </p:nvSpPr>
        <p:spPr>
          <a:xfrm>
            <a:off x="7942580" y="0"/>
            <a:ext cx="424942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Right Triangle 8"/>
          <p:cNvSpPr/>
          <p:nvPr userDrawn="1"/>
        </p:nvSpPr>
        <p:spPr>
          <a:xfrm flipH="1">
            <a:off x="3482340" y="0"/>
            <a:ext cx="4460240" cy="685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2" name="Diagonal Stripe 11"/>
          <p:cNvSpPr/>
          <p:nvPr userDrawn="1"/>
        </p:nvSpPr>
        <p:spPr>
          <a:xfrm>
            <a:off x="4652010" y="0"/>
            <a:ext cx="3554730" cy="5476240"/>
          </a:xfrm>
          <a:prstGeom prst="diagStripe">
            <a:avLst>
              <a:gd name="adj" fmla="val 8723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p:cNvSpPr>
            <a:spLocks noGrp="1"/>
          </p:cNvSpPr>
          <p:nvPr>
            <p:ph type="ctrTitle"/>
          </p:nvPr>
        </p:nvSpPr>
        <p:spPr>
          <a:xfrm>
            <a:off x="5730240" y="3832225"/>
            <a:ext cx="6461760" cy="2387600"/>
          </a:xfrm>
        </p:spPr>
        <p:txBody>
          <a:bodyPr anchor="t">
            <a:normAutofit/>
          </a:bodyPr>
          <a:lstStyle>
            <a:lvl1pPr algn="r">
              <a:defRPr sz="5400"/>
            </a:lvl1pPr>
          </a:lstStyle>
          <a:p>
            <a:r>
              <a:rPr lang="en-US" dirty="0"/>
              <a:t>Click to edit Master title style</a:t>
            </a:r>
          </a:p>
        </p:txBody>
      </p:sp>
      <p:sp>
        <p:nvSpPr>
          <p:cNvPr id="3" name="Subtitle 2"/>
          <p:cNvSpPr>
            <a:spLocks noGrp="1"/>
          </p:cNvSpPr>
          <p:nvPr>
            <p:ph type="subTitle" idx="1"/>
          </p:nvPr>
        </p:nvSpPr>
        <p:spPr>
          <a:xfrm>
            <a:off x="6823710" y="2156143"/>
            <a:ext cx="5368290" cy="1655762"/>
          </a:xfrm>
        </p:spPr>
        <p:txBody>
          <a:bodyPr anchor="b"/>
          <a:lstStyle>
            <a:lvl1pPr marL="0" indent="0" algn="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a:xfrm>
            <a:off x="7450455" y="6356350"/>
            <a:ext cx="4114800" cy="365125"/>
          </a:xfrm>
        </p:spPr>
        <p:txBody>
          <a:bodyPr/>
          <a:lstStyle/>
          <a:p>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0970" y="404494"/>
            <a:ext cx="3200400" cy="1800225"/>
          </a:xfrm>
          <a:prstGeom prst="rect">
            <a:avLst/>
          </a:prstGeom>
        </p:spPr>
      </p:pic>
      <p:sp>
        <p:nvSpPr>
          <p:cNvPr id="13" name="TextBox 12"/>
          <p:cNvSpPr txBox="1"/>
          <p:nvPr userDrawn="1"/>
        </p:nvSpPr>
        <p:spPr>
          <a:xfrm>
            <a:off x="901071" y="1909624"/>
            <a:ext cx="1673856" cy="276999"/>
          </a:xfrm>
          <a:prstGeom prst="rect">
            <a:avLst/>
          </a:prstGeom>
          <a:noFill/>
        </p:spPr>
        <p:txBody>
          <a:bodyPr wrap="none" rtlCol="0">
            <a:spAutoFit/>
          </a:bodyPr>
          <a:lstStyle/>
          <a:p>
            <a:r>
              <a:rPr lang="en-US" sz="1200" dirty="0">
                <a:latin typeface="+mj-lt"/>
              </a:rPr>
              <a:t>Seattle,</a:t>
            </a:r>
            <a:r>
              <a:rPr lang="en-US" sz="1200" baseline="0" dirty="0">
                <a:latin typeface="+mj-lt"/>
              </a:rPr>
              <a:t> Washington</a:t>
            </a:r>
            <a:endParaRPr lang="en-US" sz="1200" dirty="0">
              <a:latin typeface="+mj-lt"/>
            </a:endParaRPr>
          </a:p>
        </p:txBody>
      </p:sp>
      <p:sp>
        <p:nvSpPr>
          <p:cNvPr id="14" name="TextBox 13"/>
          <p:cNvSpPr txBox="1"/>
          <p:nvPr userDrawn="1"/>
        </p:nvSpPr>
        <p:spPr>
          <a:xfrm>
            <a:off x="352131" y="302894"/>
            <a:ext cx="2919389" cy="369332"/>
          </a:xfrm>
          <a:prstGeom prst="rect">
            <a:avLst/>
          </a:prstGeom>
          <a:noFill/>
        </p:spPr>
        <p:txBody>
          <a:bodyPr wrap="none" rtlCol="0">
            <a:spAutoFit/>
          </a:bodyPr>
          <a:lstStyle/>
          <a:p>
            <a:r>
              <a:rPr lang="en-US" b="1" dirty="0">
                <a:solidFill>
                  <a:schemeClr val="tx2"/>
                </a:solidFill>
                <a:latin typeface="+mj-lt"/>
              </a:rPr>
              <a:t>A Responsive Academy </a:t>
            </a:r>
          </a:p>
        </p:txBody>
      </p:sp>
    </p:spTree>
    <p:extLst>
      <p:ext uri="{BB962C8B-B14F-4D97-AF65-F5344CB8AC3E}">
        <p14:creationId xmlns:p14="http://schemas.microsoft.com/office/powerpoint/2010/main" val="3668006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087119"/>
            <a:ext cx="2628900" cy="508984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801216-1859-4861-9E89-4E88C84B2EA9}" type="slidenum">
              <a:rPr lang="en-US" smtClean="0"/>
              <a:t>‹#›</a:t>
            </a:fld>
            <a:endParaRPr lang="en-US"/>
          </a:p>
        </p:txBody>
      </p:sp>
    </p:spTree>
    <p:extLst>
      <p:ext uri="{BB962C8B-B14F-4D97-AF65-F5344CB8AC3E}">
        <p14:creationId xmlns:p14="http://schemas.microsoft.com/office/powerpoint/2010/main" val="3187664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F801216-1859-4861-9E89-4E88C84B2EA9}" type="slidenum">
              <a:rPr lang="en-US" smtClean="0"/>
              <a:t>‹#›</a:t>
            </a:fld>
            <a:endParaRPr lang="en-US" dirty="0"/>
          </a:p>
        </p:txBody>
      </p:sp>
    </p:spTree>
    <p:extLst>
      <p:ext uri="{BB962C8B-B14F-4D97-AF65-F5344CB8AC3E}">
        <p14:creationId xmlns:p14="http://schemas.microsoft.com/office/powerpoint/2010/main" val="848073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801216-1859-4861-9E89-4E88C84B2EA9}" type="slidenum">
              <a:rPr lang="en-US" smtClean="0"/>
              <a:t>‹#›</a:t>
            </a:fld>
            <a:endParaRPr lang="en-US"/>
          </a:p>
        </p:txBody>
      </p:sp>
    </p:spTree>
    <p:extLst>
      <p:ext uri="{BB962C8B-B14F-4D97-AF65-F5344CB8AC3E}">
        <p14:creationId xmlns:p14="http://schemas.microsoft.com/office/powerpoint/2010/main" val="3065515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96240"/>
            <a:ext cx="9635172" cy="1294448"/>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801216-1859-4861-9E89-4E88C84B2EA9}" type="slidenum">
              <a:rPr lang="en-US" smtClean="0"/>
              <a:t>‹#›</a:t>
            </a:fld>
            <a:endParaRPr lang="en-US"/>
          </a:p>
        </p:txBody>
      </p:sp>
    </p:spTree>
    <p:extLst>
      <p:ext uri="{BB962C8B-B14F-4D97-AF65-F5344CB8AC3E}">
        <p14:creationId xmlns:p14="http://schemas.microsoft.com/office/powerpoint/2010/main" val="2148599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801216-1859-4861-9E89-4E88C84B2EA9}" type="slidenum">
              <a:rPr lang="en-US" smtClean="0"/>
              <a:t>‹#›</a:t>
            </a:fld>
            <a:endParaRPr lang="en-US"/>
          </a:p>
        </p:txBody>
      </p:sp>
    </p:spTree>
    <p:extLst>
      <p:ext uri="{BB962C8B-B14F-4D97-AF65-F5344CB8AC3E}">
        <p14:creationId xmlns:p14="http://schemas.microsoft.com/office/powerpoint/2010/main" val="858258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801216-1859-4861-9E89-4E88C84B2EA9}" type="slidenum">
              <a:rPr lang="en-US" smtClean="0"/>
              <a:t>‹#›</a:t>
            </a:fld>
            <a:endParaRPr lang="en-US"/>
          </a:p>
        </p:txBody>
      </p:sp>
      <p:sp>
        <p:nvSpPr>
          <p:cNvPr id="5" name="Rectangle 4"/>
          <p:cNvSpPr/>
          <p:nvPr userDrawn="1"/>
        </p:nvSpPr>
        <p:spPr>
          <a:xfrm>
            <a:off x="0" y="0"/>
            <a:ext cx="12192000" cy="6858000"/>
          </a:xfrm>
          <a:prstGeom prst="rect">
            <a:avLst/>
          </a:prstGeom>
          <a:gradFill>
            <a:gsLst>
              <a:gs pos="0">
                <a:schemeClr val="accent4"/>
              </a:gs>
              <a:gs pos="50000">
                <a:schemeClr val="bg1"/>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137910"/>
            <a:ext cx="1280160" cy="720090"/>
          </a:xfrm>
          <a:prstGeom prst="rect">
            <a:avLst/>
          </a:prstGeom>
        </p:spPr>
      </p:pic>
    </p:spTree>
    <p:extLst>
      <p:ext uri="{BB962C8B-B14F-4D97-AF65-F5344CB8AC3E}">
        <p14:creationId xmlns:p14="http://schemas.microsoft.com/office/powerpoint/2010/main" val="1496761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801216-1859-4861-9E89-4E88C84B2EA9}" type="slidenum">
              <a:rPr lang="en-US" smtClean="0"/>
              <a:t>‹#›</a:t>
            </a:fld>
            <a:endParaRPr lang="en-US"/>
          </a:p>
        </p:txBody>
      </p:sp>
    </p:spTree>
    <p:extLst>
      <p:ext uri="{BB962C8B-B14F-4D97-AF65-F5344CB8AC3E}">
        <p14:creationId xmlns:p14="http://schemas.microsoft.com/office/powerpoint/2010/main" val="1262821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801216-1859-4861-9E89-4E88C84B2EA9}" type="slidenum">
              <a:rPr lang="en-US" smtClean="0"/>
              <a:t>‹#›</a:t>
            </a:fld>
            <a:endParaRPr lang="en-US"/>
          </a:p>
        </p:txBody>
      </p:sp>
    </p:spTree>
    <p:extLst>
      <p:ext uri="{BB962C8B-B14F-4D97-AF65-F5344CB8AC3E}">
        <p14:creationId xmlns:p14="http://schemas.microsoft.com/office/powerpoint/2010/main" val="4179154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801216-1859-4861-9E89-4E88C84B2EA9}" type="slidenum">
              <a:rPr lang="en-US" smtClean="0"/>
              <a:t>‹#›</a:t>
            </a:fld>
            <a:endParaRPr lang="en-US"/>
          </a:p>
        </p:txBody>
      </p:sp>
    </p:spTree>
    <p:extLst>
      <p:ext uri="{BB962C8B-B14F-4D97-AF65-F5344CB8AC3E}">
        <p14:creationId xmlns:p14="http://schemas.microsoft.com/office/powerpoint/2010/main" val="1617098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436245"/>
            <a:ext cx="965708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6626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Footer</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FC5FD3-9E88-4EE2-A519-A6464A3A1ED3}" type="slidenum">
              <a:rPr lang="en-US" smtClean="0"/>
              <a:pPr/>
              <a:t>‹#›</a:t>
            </a:fld>
            <a:endParaRPr lang="en-US" dirty="0"/>
          </a:p>
        </p:txBody>
      </p:sp>
      <p:sp>
        <p:nvSpPr>
          <p:cNvPr id="8" name="Half Frame 7"/>
          <p:cNvSpPr/>
          <p:nvPr userDrawn="1"/>
        </p:nvSpPr>
        <p:spPr>
          <a:xfrm flipV="1">
            <a:off x="193040" y="4092118"/>
            <a:ext cx="3241040" cy="2588717"/>
          </a:xfrm>
          <a:prstGeom prst="halfFrame">
            <a:avLst>
              <a:gd name="adj1" fmla="val 7700"/>
              <a:gd name="adj2" fmla="val 8650"/>
            </a:avLst>
          </a:prstGeom>
          <a:gradFill>
            <a:gsLst>
              <a:gs pos="40000">
                <a:schemeClr val="tx1"/>
              </a:gs>
              <a:gs pos="60000">
                <a:schemeClr val="tx1"/>
              </a:gs>
              <a:gs pos="0">
                <a:schemeClr val="tx2"/>
              </a:gs>
              <a:gs pos="50000">
                <a:schemeClr val="tx1"/>
              </a:gs>
              <a:gs pos="100000">
                <a:schemeClr val="tx2"/>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Half Frame 6"/>
          <p:cNvSpPr/>
          <p:nvPr userDrawn="1"/>
        </p:nvSpPr>
        <p:spPr>
          <a:xfrm flipV="1">
            <a:off x="0" y="3637280"/>
            <a:ext cx="4064000" cy="3210560"/>
          </a:xfrm>
          <a:prstGeom prst="halfFrame">
            <a:avLst>
              <a:gd name="adj1" fmla="val 7700"/>
              <a:gd name="adj2" fmla="val 8650"/>
            </a:avLst>
          </a:prstGeom>
          <a:gradFill>
            <a:gsLst>
              <a:gs pos="0">
                <a:schemeClr val="accent1"/>
              </a:gs>
              <a:gs pos="40000">
                <a:schemeClr val="accent5"/>
              </a:gs>
              <a:gs pos="60000">
                <a:schemeClr val="accent5"/>
              </a:gs>
              <a:gs pos="50000">
                <a:schemeClr val="accent5"/>
              </a:gs>
              <a:gs pos="100000">
                <a:schemeClr val="accent1"/>
              </a:gs>
            </a:gsLst>
            <a:lin ang="7800000" scaled="0"/>
          </a:gra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Half Frame 8"/>
          <p:cNvSpPr/>
          <p:nvPr userDrawn="1"/>
        </p:nvSpPr>
        <p:spPr>
          <a:xfrm rot="10800000" flipV="1">
            <a:off x="8757920" y="180518"/>
            <a:ext cx="3241040" cy="2588717"/>
          </a:xfrm>
          <a:prstGeom prst="halfFrame">
            <a:avLst>
              <a:gd name="adj1" fmla="val 7700"/>
              <a:gd name="adj2" fmla="val 8650"/>
            </a:avLst>
          </a:prstGeom>
          <a:gradFill>
            <a:gsLst>
              <a:gs pos="40000">
                <a:schemeClr val="tx1"/>
              </a:gs>
              <a:gs pos="60000">
                <a:schemeClr val="tx1"/>
              </a:gs>
              <a:gs pos="0">
                <a:schemeClr val="tx2"/>
              </a:gs>
              <a:gs pos="50000">
                <a:schemeClr val="tx1"/>
              </a:gs>
              <a:gs pos="100000">
                <a:schemeClr val="tx2"/>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Half Frame 9"/>
          <p:cNvSpPr/>
          <p:nvPr userDrawn="1"/>
        </p:nvSpPr>
        <p:spPr>
          <a:xfrm rot="10800000" flipV="1">
            <a:off x="8117840" y="0"/>
            <a:ext cx="4064000" cy="3210560"/>
          </a:xfrm>
          <a:prstGeom prst="halfFrame">
            <a:avLst>
              <a:gd name="adj1" fmla="val 7700"/>
              <a:gd name="adj2" fmla="val 8650"/>
            </a:avLst>
          </a:prstGeom>
          <a:gradFill>
            <a:gsLst>
              <a:gs pos="0">
                <a:schemeClr val="accent1"/>
              </a:gs>
              <a:gs pos="40000">
                <a:schemeClr val="accent5"/>
              </a:gs>
              <a:gs pos="60000">
                <a:schemeClr val="accent5"/>
              </a:gs>
              <a:gs pos="50000">
                <a:schemeClr val="accent5"/>
              </a:gs>
              <a:gs pos="100000">
                <a:schemeClr val="accent1"/>
              </a:gs>
            </a:gsLst>
            <a:lin ang="7800000" scaled="0"/>
          </a:gra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408920" y="386080"/>
            <a:ext cx="1352407" cy="760729"/>
          </a:xfrm>
          <a:prstGeom prst="rect">
            <a:avLst/>
          </a:prstGeom>
        </p:spPr>
      </p:pic>
    </p:spTree>
    <p:extLst>
      <p:ext uri="{BB962C8B-B14F-4D97-AF65-F5344CB8AC3E}">
        <p14:creationId xmlns:p14="http://schemas.microsoft.com/office/powerpoint/2010/main" val="2251537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r4ds.had.co.nz/" TargetMode="External"/><Relationship Id="rId3" Type="http://schemas.openxmlformats.org/officeDocument/2006/relationships/hyperlink" Target="https://github.com/CSAFE-ISU/cmcR" TargetMode="External"/><Relationship Id="rId7" Type="http://schemas.openxmlformats.org/officeDocument/2006/relationships/hyperlink" Target="https://intro2r.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tsapps.nist.gov/NRBTD/" TargetMode="External"/><Relationship Id="rId5" Type="http://schemas.openxmlformats.org/officeDocument/2006/relationships/hyperlink" Target="https://github.com/jzemmels/aafs22_slides" TargetMode="External"/><Relationship Id="rId4" Type="http://schemas.openxmlformats.org/officeDocument/2006/relationships/hyperlink" Target="mailto:jzemmels@iastate.edu"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600" dirty="0"/>
              <a:t>An Accessible Open-Source Implementation of the Congruent Matching Cells Algorithms for Cartridge Case Analysis</a:t>
            </a:r>
          </a:p>
        </p:txBody>
      </p:sp>
      <p:sp>
        <p:nvSpPr>
          <p:cNvPr id="3" name="Subtitle 2"/>
          <p:cNvSpPr>
            <a:spLocks noGrp="1"/>
          </p:cNvSpPr>
          <p:nvPr>
            <p:ph type="subTitle" idx="1"/>
          </p:nvPr>
        </p:nvSpPr>
        <p:spPr>
          <a:xfrm>
            <a:off x="6789206" y="2156143"/>
            <a:ext cx="5368290" cy="1655762"/>
          </a:xfrm>
        </p:spPr>
        <p:txBody>
          <a:bodyPr>
            <a:normAutofit lnSpcReduction="10000"/>
          </a:bodyPr>
          <a:lstStyle/>
          <a:p>
            <a:r>
              <a:rPr lang="en-US" dirty="0"/>
              <a:t>Joe Zemmels, M.Sc.</a:t>
            </a:r>
          </a:p>
          <a:p>
            <a:r>
              <a:rPr lang="en-US" dirty="0"/>
              <a:t>Susan </a:t>
            </a:r>
            <a:r>
              <a:rPr lang="en-US" dirty="0" err="1"/>
              <a:t>Vanderplas</a:t>
            </a:r>
            <a:r>
              <a:rPr lang="en-US" dirty="0"/>
              <a:t>, Ph.D.</a:t>
            </a:r>
          </a:p>
          <a:p>
            <a:r>
              <a:rPr lang="en-US" dirty="0"/>
              <a:t>Heike Hofmann, Ph.D.</a:t>
            </a:r>
          </a:p>
          <a:p>
            <a:r>
              <a:rPr lang="en-US" sz="2400" dirty="0"/>
              <a:t>11:05-11:20 D38</a:t>
            </a:r>
            <a:endParaRPr lang="en-US" dirty="0"/>
          </a:p>
        </p:txBody>
      </p:sp>
    </p:spTree>
    <p:extLst>
      <p:ext uri="{BB962C8B-B14F-4D97-AF65-F5344CB8AC3E}">
        <p14:creationId xmlns:p14="http://schemas.microsoft.com/office/powerpoint/2010/main" val="478045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E74C8-1DC4-4CBA-A6B6-8FC310E4DF8F}"/>
              </a:ext>
            </a:extLst>
          </p:cNvPr>
          <p:cNvSpPr>
            <a:spLocks noGrp="1"/>
          </p:cNvSpPr>
          <p:nvPr>
            <p:ph type="title"/>
          </p:nvPr>
        </p:nvSpPr>
        <p:spPr/>
        <p:txBody>
          <a:bodyPr/>
          <a:lstStyle/>
          <a:p>
            <a:r>
              <a:rPr lang="en-US" dirty="0"/>
              <a:t>Learning the optimal filter settings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1AED64-3A50-4948-BD91-17EDC0FB2E4E}"/>
                  </a:ext>
                </a:extLst>
              </p:cNvPr>
              <p:cNvSpPr>
                <a:spLocks noGrp="1"/>
              </p:cNvSpPr>
              <p:nvPr>
                <p:ph idx="1"/>
              </p:nvPr>
            </p:nvSpPr>
            <p:spPr>
              <a:xfrm>
                <a:off x="838200" y="1444752"/>
                <a:ext cx="10515600" cy="4668394"/>
              </a:xfrm>
            </p:spPr>
            <p:txBody>
              <a:bodyPr>
                <a:normAutofit/>
              </a:bodyPr>
              <a:lstStyle/>
              <a:p>
                <a:pPr marL="514350" indent="-514350">
                  <a:buFont typeface="+mj-lt"/>
                  <a:buAutoNum type="arabicPeriod"/>
                </a:pPr>
                <a:r>
                  <a:rPr lang="en-US" sz="2400" dirty="0"/>
                  <a:t>Define various types of Gaussian filters.</a:t>
                </a:r>
              </a:p>
              <a:p>
                <a:pPr marL="514350" indent="-514350">
                  <a:buFont typeface="+mj-lt"/>
                  <a:buAutoNum type="arabicPeriod"/>
                </a:pPr>
                <a:r>
                  <a:rPr lang="en-US" sz="2400" dirty="0"/>
                  <a:t>For each type of filter:</a:t>
                </a:r>
              </a:p>
              <a:p>
                <a:pPr marL="971550" lvl="1" indent="-514350">
                  <a:buFont typeface="+mj-lt"/>
                  <a:buAutoNum type="arabicPeriod"/>
                </a:pPr>
                <a:r>
                  <a:rPr lang="en-US" sz="2000" dirty="0"/>
                  <a:t>Apply the filter to the 18 training scans.</a:t>
                </a:r>
              </a:p>
              <a:p>
                <a:pPr marL="971550" lvl="1" indent="-514350">
                  <a:buFont typeface="+mj-lt"/>
                  <a:buAutoNum type="arabicPeriod"/>
                </a:pPr>
                <a:r>
                  <a:rPr lang="en-US" sz="2000" dirty="0"/>
                  <a:t>Calculate the CMC score for all </a:t>
                </a:r>
                <a14:m>
                  <m:oMath xmlns:m="http://schemas.openxmlformats.org/officeDocument/2006/math">
                    <m:d>
                      <m:dPr>
                        <m:ctrlPr>
                          <a:rPr lang="en-US" sz="2000" i="1" smtClean="0">
                            <a:latin typeface="Cambria Math" panose="02040503050406030204" pitchFamily="18" charset="0"/>
                          </a:rPr>
                        </m:ctrlPr>
                      </m:dPr>
                      <m:e>
                        <m:f>
                          <m:fPr>
                            <m:type m:val="noBar"/>
                            <m:ctrlPr>
                              <a:rPr lang="en-US" sz="2000" i="1" smtClean="0">
                                <a:latin typeface="Cambria Math" panose="02040503050406030204" pitchFamily="18" charset="0"/>
                              </a:rPr>
                            </m:ctrlPr>
                          </m:fPr>
                          <m:num>
                            <m:r>
                              <a:rPr lang="en-US" sz="2000" b="0" i="1" smtClean="0">
                                <a:latin typeface="Cambria Math" panose="02040503050406030204" pitchFamily="18" charset="0"/>
                              </a:rPr>
                              <m:t>18</m:t>
                            </m:r>
                          </m:num>
                          <m:den>
                            <m:r>
                              <a:rPr lang="en-US" sz="2000" b="0" i="1" smtClean="0">
                                <a:latin typeface="Cambria Math" panose="02040503050406030204" pitchFamily="18" charset="0"/>
                              </a:rPr>
                              <m:t>2</m:t>
                            </m:r>
                          </m:den>
                        </m:f>
                      </m:e>
                    </m:d>
                    <m:r>
                      <a:rPr lang="en-US" sz="2000" b="0" i="1" smtClean="0">
                        <a:latin typeface="Cambria Math" panose="02040503050406030204" pitchFamily="18" charset="0"/>
                      </a:rPr>
                      <m:t>=153</m:t>
                    </m:r>
                  </m:oMath>
                </a14:m>
                <a:r>
                  <a:rPr lang="en-US" sz="2000" dirty="0"/>
                  <a:t> pairwise comparisons.</a:t>
                </a:r>
              </a:p>
              <a:p>
                <a:pPr marL="971550" lvl="1" indent="-514350">
                  <a:buFont typeface="+mj-lt"/>
                  <a:buAutoNum type="arabicPeriod"/>
                </a:pPr>
                <a:r>
                  <a:rPr lang="en-US" sz="2000" dirty="0"/>
                  <a:t>Compute the variance ratio statistic from these CMC scores.</a:t>
                </a:r>
              </a:p>
              <a:p>
                <a:pPr marL="514350" indent="-514350">
                  <a:buFont typeface="+mj-lt"/>
                  <a:buAutoNum type="arabicPeriod"/>
                </a:pPr>
                <a:r>
                  <a:rPr lang="en-US" sz="2400" dirty="0"/>
                  <a:t>Choose the filter settings that maximize the variance ratio.</a:t>
                </a:r>
              </a:p>
              <a:p>
                <a:endParaRPr lang="en-US" sz="2400" dirty="0"/>
              </a:p>
            </p:txBody>
          </p:sp>
        </mc:Choice>
        <mc:Fallback xmlns="">
          <p:sp>
            <p:nvSpPr>
              <p:cNvPr id="3" name="Content Placeholder 2">
                <a:extLst>
                  <a:ext uri="{FF2B5EF4-FFF2-40B4-BE49-F238E27FC236}">
                    <a16:creationId xmlns:a16="http://schemas.microsoft.com/office/drawing/2014/main" id="{201AED64-3A50-4948-BD91-17EDC0FB2E4E}"/>
                  </a:ext>
                </a:extLst>
              </p:cNvPr>
              <p:cNvSpPr>
                <a:spLocks noGrp="1" noRot="1" noChangeAspect="1" noMove="1" noResize="1" noEditPoints="1" noAdjustHandles="1" noChangeArrowheads="1" noChangeShapeType="1" noTextEdit="1"/>
              </p:cNvSpPr>
              <p:nvPr>
                <p:ph idx="1"/>
              </p:nvPr>
            </p:nvSpPr>
            <p:spPr>
              <a:xfrm>
                <a:off x="838200" y="1444752"/>
                <a:ext cx="10515600" cy="4668394"/>
              </a:xfrm>
              <a:blipFill>
                <a:blip r:embed="rId2"/>
                <a:stretch>
                  <a:fillRect l="-1101" t="-2742"/>
                </a:stretch>
              </a:blipFill>
            </p:spPr>
            <p:txBody>
              <a:bodyPr/>
              <a:lstStyle/>
              <a:p>
                <a:r>
                  <a:rPr lang="en-US">
                    <a:noFill/>
                  </a:rPr>
                  <a:t> </a:t>
                </a:r>
              </a:p>
            </p:txBody>
          </p:sp>
        </mc:Fallback>
      </mc:AlternateContent>
    </p:spTree>
    <p:extLst>
      <p:ext uri="{BB962C8B-B14F-4D97-AF65-F5344CB8AC3E}">
        <p14:creationId xmlns:p14="http://schemas.microsoft.com/office/powerpoint/2010/main" val="2465185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95F1-4341-403A-9B90-A30EC9F0AB23}"/>
              </a:ext>
            </a:extLst>
          </p:cNvPr>
          <p:cNvSpPr>
            <a:spLocks noGrp="1"/>
          </p:cNvSpPr>
          <p:nvPr>
            <p:ph type="title"/>
          </p:nvPr>
        </p:nvSpPr>
        <p:spPr/>
        <p:txBody>
          <a:bodyPr/>
          <a:lstStyle/>
          <a:p>
            <a:r>
              <a:rPr lang="en-US" dirty="0"/>
              <a:t>Learning the optimal filter settings</a:t>
            </a:r>
          </a:p>
        </p:txBody>
      </p:sp>
      <p:pic>
        <p:nvPicPr>
          <p:cNvPr id="4" name="Picture 3" descr="Chart, scatter chart&#10;&#10;Description automatically generated">
            <a:extLst>
              <a:ext uri="{FF2B5EF4-FFF2-40B4-BE49-F238E27FC236}">
                <a16:creationId xmlns:a16="http://schemas.microsoft.com/office/drawing/2014/main" id="{72851AD2-972D-4620-B5A3-41824B124B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05355" y="1631605"/>
            <a:ext cx="6381289" cy="4558063"/>
          </a:xfrm>
          <a:prstGeom prst="rect">
            <a:avLst/>
          </a:prstGeom>
        </p:spPr>
      </p:pic>
    </p:spTree>
    <p:extLst>
      <p:ext uri="{BB962C8B-B14F-4D97-AF65-F5344CB8AC3E}">
        <p14:creationId xmlns:p14="http://schemas.microsoft.com/office/powerpoint/2010/main" val="3084647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F537A-4543-4472-8051-36A75D93D0DF}"/>
              </a:ext>
            </a:extLst>
          </p:cNvPr>
          <p:cNvSpPr>
            <a:spLocks noGrp="1"/>
          </p:cNvSpPr>
          <p:nvPr>
            <p:ph type="title"/>
          </p:nvPr>
        </p:nvSpPr>
        <p:spPr/>
        <p:txBody>
          <a:bodyPr/>
          <a:lstStyle/>
          <a:p>
            <a:r>
              <a:rPr lang="en-US" dirty="0"/>
              <a:t>Testing the filter settings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411760A-8730-4AE9-AC24-12E1EB74137F}"/>
                  </a:ext>
                </a:extLst>
              </p:cNvPr>
              <p:cNvSpPr>
                <a:spLocks noGrp="1"/>
              </p:cNvSpPr>
              <p:nvPr>
                <p:ph idx="1"/>
              </p:nvPr>
            </p:nvSpPr>
            <p:spPr>
              <a:xfrm>
                <a:off x="838200" y="1527048"/>
                <a:ext cx="10515600" cy="5001767"/>
              </a:xfrm>
            </p:spPr>
            <p:txBody>
              <a:bodyPr>
                <a:normAutofit lnSpcReduction="10000"/>
              </a:bodyPr>
              <a:lstStyle/>
              <a:p>
                <a:r>
                  <a:rPr lang="en-US" sz="2400" dirty="0"/>
                  <a:t>The “learned” parameter settings are a bandpass (</a:t>
                </a:r>
                <a14:m>
                  <m:oMath xmlns:m="http://schemas.openxmlformats.org/officeDocument/2006/math">
                    <m:r>
                      <a:rPr lang="en-US" sz="2400" i="1" dirty="0" smtClean="0">
                        <a:latin typeface="Cambria Math" panose="02040503050406030204" pitchFamily="18" charset="0"/>
                      </a:rPr>
                      <m:t>4</m:t>
                    </m:r>
                    <m:r>
                      <a:rPr lang="en-US" sz="2400" b="0" i="1" dirty="0" smtClean="0">
                        <a:latin typeface="Cambria Math" panose="02040503050406030204" pitchFamily="18" charset="0"/>
                      </a:rPr>
                      <m:t>8</m:t>
                    </m:r>
                    <m:r>
                      <a:rPr lang="en-US" sz="2400" b="0" i="1" smtClean="0">
                        <a:latin typeface="Cambria Math" panose="02040503050406030204" pitchFamily="18" charset="0"/>
                      </a:rPr>
                      <m:t> </m:t>
                    </m:r>
                    <m:r>
                      <a:rPr lang="en-US" sz="2400" b="0" i="1" smtClean="0">
                        <a:latin typeface="Cambria Math" panose="02040503050406030204" pitchFamily="18" charset="0"/>
                      </a:rPr>
                      <m:t>𝜇</m:t>
                    </m:r>
                    <m:r>
                      <a:rPr lang="en-US" sz="2400" b="0" i="1" smtClean="0">
                        <a:latin typeface="Cambria Math" panose="02040503050406030204" pitchFamily="18" charset="0"/>
                      </a:rPr>
                      <m:t>𝑚</m:t>
                    </m:r>
                    <m:r>
                      <a:rPr lang="en-US" sz="2400" b="0" i="0" smtClean="0">
                        <a:latin typeface="Cambria Math" panose="02040503050406030204" pitchFamily="18" charset="0"/>
                      </a:rPr>
                      <m:t>, </m:t>
                    </m:r>
                    <m:r>
                      <a:rPr lang="en-US" sz="2400" b="0" i="1" smtClean="0">
                        <a:latin typeface="Cambria Math" panose="02040503050406030204" pitchFamily="18" charset="0"/>
                      </a:rPr>
                      <m:t>250 </m:t>
                    </m:r>
                    <m:r>
                      <a:rPr lang="en-US" sz="2400" b="0" i="1" smtClean="0">
                        <a:latin typeface="Cambria Math" panose="02040503050406030204" pitchFamily="18" charset="0"/>
                      </a:rPr>
                      <m:t>𝜇</m:t>
                    </m:r>
                    <m:r>
                      <a:rPr lang="en-US" sz="2400" b="0" i="1" smtClean="0">
                        <a:latin typeface="Cambria Math" panose="02040503050406030204" pitchFamily="18" charset="0"/>
                      </a:rPr>
                      <m:t>𝑚</m:t>
                    </m:r>
                  </m:oMath>
                </a14:m>
                <a:r>
                  <a:rPr lang="en-US" sz="2400" dirty="0"/>
                  <a:t>) filter</a:t>
                </a:r>
              </a:p>
              <a:p>
                <a:r>
                  <a:rPr lang="en-US" sz="2400" dirty="0"/>
                  <a:t>We can validate these settings on the 22 test scans, </a:t>
                </a:r>
                <a14:m>
                  <m:oMath xmlns:m="http://schemas.openxmlformats.org/officeDocument/2006/math">
                    <m:d>
                      <m:dPr>
                        <m:ctrlPr>
                          <a:rPr lang="en-US" sz="2400" i="1" smtClean="0">
                            <a:latin typeface="Cambria Math" panose="02040503050406030204" pitchFamily="18" charset="0"/>
                          </a:rPr>
                        </m:ctrlPr>
                      </m:dPr>
                      <m:e>
                        <m:f>
                          <m:fPr>
                            <m:type m:val="noBar"/>
                            <m:ctrlPr>
                              <a:rPr lang="en-US" sz="2400" i="1" smtClean="0">
                                <a:latin typeface="Cambria Math" panose="02040503050406030204" pitchFamily="18" charset="0"/>
                              </a:rPr>
                            </m:ctrlPr>
                          </m:fPr>
                          <m:num>
                            <m:r>
                              <a:rPr lang="en-US" sz="2400" b="0" i="1" smtClean="0">
                                <a:latin typeface="Cambria Math" panose="02040503050406030204" pitchFamily="18" charset="0"/>
                              </a:rPr>
                              <m:t>22</m:t>
                            </m:r>
                          </m:num>
                          <m:den>
                            <m:r>
                              <a:rPr lang="en-US" sz="2400" b="0" i="1" smtClean="0">
                                <a:latin typeface="Cambria Math" panose="02040503050406030204" pitchFamily="18" charset="0"/>
                              </a:rPr>
                              <m:t>2</m:t>
                            </m:r>
                          </m:den>
                        </m:f>
                      </m:e>
                    </m:d>
                    <m:r>
                      <a:rPr lang="en-US" sz="2400" b="0" i="1" smtClean="0">
                        <a:latin typeface="Cambria Math" panose="02040503050406030204" pitchFamily="18" charset="0"/>
                      </a:rPr>
                      <m:t>=231</m:t>
                    </m:r>
                    <m:r>
                      <a:rPr lang="en-US" sz="2400" b="0" i="0" smtClean="0">
                        <a:latin typeface="Cambria Math" panose="02040503050406030204" pitchFamily="18" charset="0"/>
                      </a:rPr>
                      <m:t> </m:t>
                    </m:r>
                  </m:oMath>
                </a14:m>
                <a:r>
                  <a:rPr lang="en-US" sz="2400" dirty="0"/>
                  <a:t>pairwise comparisons:</a:t>
                </a:r>
              </a:p>
              <a:p>
                <a:r>
                  <a:rPr lang="en-US" sz="2200" dirty="0"/>
                  <a:t>Compare to the parameter settings from previous papers applied to this test set:</a:t>
                </a:r>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u="sng" dirty="0"/>
                  <a:t>Conclusion:</a:t>
                </a:r>
                <a:r>
                  <a:rPr lang="en-US" sz="2400" dirty="0"/>
                  <a:t> The optimized parameter settings outperform those of previous papers on this test set.</a:t>
                </a:r>
              </a:p>
            </p:txBody>
          </p:sp>
        </mc:Choice>
        <mc:Fallback>
          <p:sp>
            <p:nvSpPr>
              <p:cNvPr id="3" name="Content Placeholder 2">
                <a:extLst>
                  <a:ext uri="{FF2B5EF4-FFF2-40B4-BE49-F238E27FC236}">
                    <a16:creationId xmlns:a16="http://schemas.microsoft.com/office/drawing/2014/main" id="{2411760A-8730-4AE9-AC24-12E1EB74137F}"/>
                  </a:ext>
                </a:extLst>
              </p:cNvPr>
              <p:cNvSpPr>
                <a:spLocks noGrp="1" noRot="1" noChangeAspect="1" noMove="1" noResize="1" noEditPoints="1" noAdjustHandles="1" noChangeArrowheads="1" noChangeShapeType="1" noTextEdit="1"/>
              </p:cNvSpPr>
              <p:nvPr>
                <p:ph idx="1"/>
              </p:nvPr>
            </p:nvSpPr>
            <p:spPr>
              <a:xfrm>
                <a:off x="838200" y="1527048"/>
                <a:ext cx="10515600" cy="5001767"/>
              </a:xfrm>
              <a:blipFill>
                <a:blip r:embed="rId2"/>
                <a:stretch>
                  <a:fillRect l="-812" t="-2317"/>
                </a:stretch>
              </a:blipFill>
            </p:spPr>
            <p:txBody>
              <a:bodyPr/>
              <a:lstStyle/>
              <a:p>
                <a:r>
                  <a:rPr lang="en-US">
                    <a:noFill/>
                  </a:rPr>
                  <a:t> </a:t>
                </a:r>
              </a:p>
            </p:txBody>
          </p:sp>
        </mc:Fallback>
      </mc:AlternateContent>
      <p:pic>
        <p:nvPicPr>
          <p:cNvPr id="16" name="Picture 15" descr="Chart, scatter chart&#10;&#10;Description automatically generated">
            <a:extLst>
              <a:ext uri="{FF2B5EF4-FFF2-40B4-BE49-F238E27FC236}">
                <a16:creationId xmlns:a16="http://schemas.microsoft.com/office/drawing/2014/main" id="{6C00F3D7-CC43-4E20-9238-747236A8FE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4345" y="3127851"/>
            <a:ext cx="6063309" cy="2382014"/>
          </a:xfrm>
          <a:prstGeom prst="rect">
            <a:avLst/>
          </a:prstGeom>
        </p:spPr>
      </p:pic>
      <p:sp>
        <p:nvSpPr>
          <p:cNvPr id="4" name="Rectangle 3">
            <a:extLst>
              <a:ext uri="{FF2B5EF4-FFF2-40B4-BE49-F238E27FC236}">
                <a16:creationId xmlns:a16="http://schemas.microsoft.com/office/drawing/2014/main" id="{963E7141-BA83-464B-A11B-44005850268C}"/>
              </a:ext>
            </a:extLst>
          </p:cNvPr>
          <p:cNvSpPr/>
          <p:nvPr/>
        </p:nvSpPr>
        <p:spPr>
          <a:xfrm>
            <a:off x="3261742" y="3644747"/>
            <a:ext cx="979055" cy="13577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5B53FF8A-9352-4CEF-8BFD-7CE3559F86A2}"/>
              </a:ext>
            </a:extLst>
          </p:cNvPr>
          <p:cNvSpPr/>
          <p:nvPr/>
        </p:nvSpPr>
        <p:spPr>
          <a:xfrm>
            <a:off x="4248656" y="3755882"/>
            <a:ext cx="644813" cy="7803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559F388A-FBC1-415F-872C-845707C4E116}"/>
              </a:ext>
            </a:extLst>
          </p:cNvPr>
          <p:cNvSpPr/>
          <p:nvPr/>
        </p:nvSpPr>
        <p:spPr>
          <a:xfrm>
            <a:off x="4908190" y="3741592"/>
            <a:ext cx="644813" cy="7803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DD950E41-5313-476E-9002-A571FB05583D}"/>
              </a:ext>
            </a:extLst>
          </p:cNvPr>
          <p:cNvSpPr/>
          <p:nvPr/>
        </p:nvSpPr>
        <p:spPr>
          <a:xfrm>
            <a:off x="5567364" y="3716193"/>
            <a:ext cx="644813" cy="7803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717E9007-BFF8-4214-B306-0FE1408B693B}"/>
              </a:ext>
            </a:extLst>
          </p:cNvPr>
          <p:cNvSpPr/>
          <p:nvPr/>
        </p:nvSpPr>
        <p:spPr>
          <a:xfrm>
            <a:off x="6224877" y="3713018"/>
            <a:ext cx="644813" cy="7803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71CA2F78-D98A-4B8C-A68D-6BE4CF002EAE}"/>
              </a:ext>
            </a:extLst>
          </p:cNvPr>
          <p:cNvSpPr/>
          <p:nvPr/>
        </p:nvSpPr>
        <p:spPr>
          <a:xfrm>
            <a:off x="4248297" y="4655344"/>
            <a:ext cx="644813" cy="4367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A9DC02FC-9258-46BD-87F7-2902ACCD1B10}"/>
              </a:ext>
            </a:extLst>
          </p:cNvPr>
          <p:cNvSpPr/>
          <p:nvPr/>
        </p:nvSpPr>
        <p:spPr>
          <a:xfrm>
            <a:off x="4903146" y="4681539"/>
            <a:ext cx="649224" cy="4367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D04D79AF-E917-48A3-9F2A-754F26AF9F58}"/>
              </a:ext>
            </a:extLst>
          </p:cNvPr>
          <p:cNvSpPr/>
          <p:nvPr/>
        </p:nvSpPr>
        <p:spPr>
          <a:xfrm>
            <a:off x="5567364" y="4682622"/>
            <a:ext cx="644813" cy="4367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0007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A5E8A-D3FA-433A-A866-AB182EAA1AB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941C50A-37D0-49CA-916E-ACC5A6DF2EB9}"/>
              </a:ext>
            </a:extLst>
          </p:cNvPr>
          <p:cNvSpPr>
            <a:spLocks noGrp="1"/>
          </p:cNvSpPr>
          <p:nvPr>
            <p:ph idx="1"/>
          </p:nvPr>
        </p:nvSpPr>
        <p:spPr/>
        <p:txBody>
          <a:bodyPr>
            <a:normAutofit/>
          </a:bodyPr>
          <a:lstStyle/>
          <a:p>
            <a:r>
              <a:rPr lang="en-US" dirty="0"/>
              <a:t>Much experimentation is still needed to determine the optimal settings of the CMC algorithms.</a:t>
            </a:r>
          </a:p>
          <a:p>
            <a:endParaRPr lang="en-US" dirty="0"/>
          </a:p>
          <a:p>
            <a:r>
              <a:rPr lang="en-US" dirty="0"/>
              <a:t>Our modularization of the algorithms, along with a train/test validation procedure, enables this experimentation.</a:t>
            </a:r>
          </a:p>
          <a:p>
            <a:endParaRPr lang="en-US" dirty="0"/>
          </a:p>
          <a:p>
            <a:r>
              <a:rPr lang="en-US" dirty="0"/>
              <a:t>cmcR provides an accessible, open-source implementation of the CMC algorithms for further learning &amp; experimentation.</a:t>
            </a:r>
          </a:p>
        </p:txBody>
      </p:sp>
    </p:spTree>
    <p:extLst>
      <p:ext uri="{BB962C8B-B14F-4D97-AF65-F5344CB8AC3E}">
        <p14:creationId xmlns:p14="http://schemas.microsoft.com/office/powerpoint/2010/main" val="308421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D6B92-39A2-44F3-879A-29D913FA65F9}"/>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6F02B48A-BE6F-4016-A216-4544C6A559A4}"/>
              </a:ext>
            </a:extLst>
          </p:cNvPr>
          <p:cNvSpPr>
            <a:spLocks noGrp="1"/>
          </p:cNvSpPr>
          <p:nvPr>
            <p:ph idx="1"/>
          </p:nvPr>
        </p:nvSpPr>
        <p:spPr>
          <a:xfrm>
            <a:off x="838200" y="1866265"/>
            <a:ext cx="10515600" cy="4555490"/>
          </a:xfrm>
        </p:spPr>
        <p:txBody>
          <a:bodyPr>
            <a:normAutofit fontScale="92500"/>
          </a:bodyPr>
          <a:lstStyle/>
          <a:p>
            <a:r>
              <a:rPr lang="en-US" dirty="0"/>
              <a:t>cmcR Source Code: </a:t>
            </a:r>
            <a:r>
              <a:rPr lang="en-US" dirty="0">
                <a:hlinkClick r:id="rId3"/>
              </a:rPr>
              <a:t>https://github.com/CSAFE-ISU/cmcR</a:t>
            </a:r>
            <a:endParaRPr lang="en-US" dirty="0"/>
          </a:p>
          <a:p>
            <a:pPr lvl="1"/>
            <a:r>
              <a:rPr lang="en-US" dirty="0"/>
              <a:t>Email: </a:t>
            </a:r>
            <a:r>
              <a:rPr lang="en-US" dirty="0">
                <a:hlinkClick r:id="rId4"/>
              </a:rPr>
              <a:t>jzemmels@iastate.edu</a:t>
            </a:r>
            <a:endParaRPr lang="en-US" dirty="0"/>
          </a:p>
          <a:p>
            <a:endParaRPr lang="en-US" dirty="0"/>
          </a:p>
          <a:p>
            <a:r>
              <a:rPr lang="en-US" dirty="0"/>
              <a:t>Code for these slides: </a:t>
            </a:r>
            <a:r>
              <a:rPr lang="en-US" dirty="0">
                <a:hlinkClick r:id="rId5"/>
              </a:rPr>
              <a:t>https://github.com/jzemmels/aafs22_slides</a:t>
            </a:r>
            <a:endParaRPr lang="en-US" dirty="0"/>
          </a:p>
          <a:p>
            <a:endParaRPr lang="en-US" dirty="0"/>
          </a:p>
          <a:p>
            <a:r>
              <a:rPr lang="en-US" dirty="0"/>
              <a:t>NIST Ballistics Database: </a:t>
            </a:r>
            <a:r>
              <a:rPr lang="en-US" dirty="0">
                <a:hlinkClick r:id="rId6"/>
              </a:rPr>
              <a:t>https://tsapps.nist.gov/NRBTD/</a:t>
            </a:r>
            <a:endParaRPr lang="en-US" dirty="0"/>
          </a:p>
          <a:p>
            <a:endParaRPr lang="en-US" dirty="0"/>
          </a:p>
          <a:p>
            <a:r>
              <a:rPr lang="en-US" dirty="0"/>
              <a:t>Free resources to learn R</a:t>
            </a:r>
          </a:p>
          <a:p>
            <a:pPr lvl="1"/>
            <a:r>
              <a:rPr lang="en-US" dirty="0"/>
              <a:t>An Introduction to R: </a:t>
            </a:r>
            <a:r>
              <a:rPr lang="en-US" dirty="0">
                <a:hlinkClick r:id="rId7"/>
              </a:rPr>
              <a:t>https://intro2r.com/</a:t>
            </a:r>
            <a:endParaRPr lang="en-US" dirty="0"/>
          </a:p>
          <a:p>
            <a:pPr lvl="1"/>
            <a:r>
              <a:rPr lang="en-US" dirty="0"/>
              <a:t>R for Data Science: </a:t>
            </a:r>
            <a:r>
              <a:rPr lang="en-US" dirty="0">
                <a:hlinkClick r:id="rId8"/>
              </a:rPr>
              <a:t>https://r4ds.had.co.nz/</a:t>
            </a:r>
            <a:endParaRPr lang="en-US" dirty="0"/>
          </a:p>
          <a:p>
            <a:endParaRPr lang="en-US" dirty="0"/>
          </a:p>
          <a:p>
            <a:endParaRPr lang="en-US" dirty="0"/>
          </a:p>
        </p:txBody>
      </p:sp>
    </p:spTree>
    <p:extLst>
      <p:ext uri="{BB962C8B-B14F-4D97-AF65-F5344CB8AC3E}">
        <p14:creationId xmlns:p14="http://schemas.microsoft.com/office/powerpoint/2010/main" val="748195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BBC28-4111-4BB0-9F39-DE5A805A01E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D2B2A06-8105-4571-8B29-C9B08F586CD8}"/>
              </a:ext>
            </a:extLst>
          </p:cNvPr>
          <p:cNvSpPr>
            <a:spLocks noGrp="1"/>
          </p:cNvSpPr>
          <p:nvPr>
            <p:ph idx="1"/>
          </p:nvPr>
        </p:nvSpPr>
        <p:spPr/>
        <p:txBody>
          <a:bodyPr>
            <a:normAutofit fontScale="55000" lnSpcReduction="20000"/>
          </a:bodyPr>
          <a:lstStyle/>
          <a:p>
            <a:pPr>
              <a:lnSpc>
                <a:spcPct val="114000"/>
              </a:lnSpc>
            </a:pPr>
            <a:r>
              <a:rPr lang="en-US" sz="2400" dirty="0"/>
              <a:t>J. Song. (2013). </a:t>
            </a:r>
            <a:r>
              <a:rPr lang="en-US" sz="2400" i="1" dirty="0"/>
              <a:t>Proposed “NIST Ballistics Identification System (NBIS)” Based on 3D Topography Measurements on Correlation Cells</a:t>
            </a:r>
            <a:r>
              <a:rPr lang="en-US" sz="2400" dirty="0"/>
              <a:t>. American Firearm and Tool Mark Examiners Journal, 45(2):11.</a:t>
            </a:r>
          </a:p>
          <a:p>
            <a:pPr>
              <a:lnSpc>
                <a:spcPct val="114000"/>
              </a:lnSpc>
            </a:pPr>
            <a:r>
              <a:rPr lang="en-US" sz="2400" dirty="0"/>
              <a:t>T. Fadul, G. Hernandez, S. </a:t>
            </a:r>
            <a:r>
              <a:rPr lang="en-US" sz="2400" dirty="0" err="1"/>
              <a:t>Stoiloff</a:t>
            </a:r>
            <a:r>
              <a:rPr lang="en-US" sz="2400" dirty="0"/>
              <a:t>, and G. </a:t>
            </a:r>
            <a:r>
              <a:rPr lang="en-US" sz="2400" dirty="0" err="1"/>
              <a:t>Sneh</a:t>
            </a:r>
            <a:r>
              <a:rPr lang="en-US" sz="2400" dirty="0"/>
              <a:t>. (2011). </a:t>
            </a:r>
            <a:r>
              <a:rPr lang="en-US" sz="2400" i="1" dirty="0"/>
              <a:t>An Empirical Study to Improve the Scientific Foundation of Forensic Firearm and Tool Mark Identification Utilizing 10 Consecutively Manufactured Slides</a:t>
            </a:r>
            <a:r>
              <a:rPr lang="en-US" sz="2400" dirty="0"/>
              <a:t>.</a:t>
            </a:r>
          </a:p>
          <a:p>
            <a:pPr>
              <a:lnSpc>
                <a:spcPct val="114000"/>
              </a:lnSpc>
            </a:pPr>
            <a:r>
              <a:rPr lang="en-US" sz="2400" dirty="0"/>
              <a:t>J. Song, W. Chu, M. Tong, and J. </a:t>
            </a:r>
            <a:r>
              <a:rPr lang="en-US" sz="2400" dirty="0" err="1"/>
              <a:t>Soons</a:t>
            </a:r>
            <a:r>
              <a:rPr lang="en-US" sz="2400" dirty="0"/>
              <a:t>. </a:t>
            </a:r>
            <a:r>
              <a:rPr lang="en-US" sz="2400" i="1" dirty="0"/>
              <a:t>3D topography measurements on correlation cells—a new approach to forensic ballistics identifications</a:t>
            </a:r>
            <a:r>
              <a:rPr lang="en-US" sz="2400" dirty="0"/>
              <a:t>. Measurement Science and Technology, 25(6):064005, June 2014. ISSN 0957-0233, 1361-6501. </a:t>
            </a:r>
          </a:p>
          <a:p>
            <a:pPr>
              <a:lnSpc>
                <a:spcPct val="114000"/>
              </a:lnSpc>
            </a:pPr>
            <a:r>
              <a:rPr lang="en-US" sz="2400" dirty="0"/>
              <a:t>T. J. Weller, A. Zheng, R. Thompson, and F. </a:t>
            </a:r>
            <a:r>
              <a:rPr lang="en-US" sz="2400" dirty="0" err="1"/>
              <a:t>Tulleners</a:t>
            </a:r>
            <a:r>
              <a:rPr lang="en-US" sz="2400" dirty="0"/>
              <a:t>. </a:t>
            </a:r>
            <a:r>
              <a:rPr lang="en-US" sz="2400" i="1" dirty="0"/>
              <a:t>Confocal microscopy analysis of breech face marks on fired cartridge cases from 10 consecutively manufactured pistol slides</a:t>
            </a:r>
            <a:r>
              <a:rPr lang="en-US" sz="2400" dirty="0"/>
              <a:t>. 57(4), mar 2012. </a:t>
            </a:r>
            <a:r>
              <a:rPr lang="en-US" sz="2400" dirty="0" err="1"/>
              <a:t>doi</a:t>
            </a:r>
            <a:r>
              <a:rPr lang="en-US" sz="2400" dirty="0"/>
              <a:t>: 10.1111/j.1556-4029.2012.02072.x.</a:t>
            </a:r>
          </a:p>
          <a:p>
            <a:pPr>
              <a:lnSpc>
                <a:spcPct val="114000"/>
              </a:lnSpc>
            </a:pPr>
            <a:r>
              <a:rPr lang="en-US" sz="2400" dirty="0"/>
              <a:t>J. Song, T. V. </a:t>
            </a:r>
            <a:r>
              <a:rPr lang="en-US" sz="2400" dirty="0" err="1"/>
              <a:t>Vorburger</a:t>
            </a:r>
            <a:r>
              <a:rPr lang="en-US" sz="2400" dirty="0"/>
              <a:t>, W. Chu, J. Yen, J. A. </a:t>
            </a:r>
            <a:r>
              <a:rPr lang="en-US" sz="2400" dirty="0" err="1"/>
              <a:t>Soons</a:t>
            </a:r>
            <a:r>
              <a:rPr lang="en-US" sz="2400" dirty="0"/>
              <a:t>, D. B. Ott, and N. F. Zhang. </a:t>
            </a:r>
            <a:r>
              <a:rPr lang="en-US" sz="2400" i="1" dirty="0"/>
              <a:t>Estimating error rates for firearm evidence identifications in forensic science</a:t>
            </a:r>
            <a:r>
              <a:rPr lang="en-US" sz="2400" dirty="0"/>
              <a:t>. Forensic Science International, 284:15–32, Mar. 2018. ISSN 03790738.</a:t>
            </a:r>
          </a:p>
          <a:p>
            <a:pPr>
              <a:lnSpc>
                <a:spcPct val="114000"/>
              </a:lnSpc>
            </a:pPr>
            <a:r>
              <a:rPr lang="en-US" sz="2400" dirty="0"/>
              <a:t>M. Tong, J. Song, W. Chu, and R. M. Thompson. </a:t>
            </a:r>
            <a:r>
              <a:rPr lang="en-US" sz="2400" i="1" dirty="0"/>
              <a:t>Fired Cartridge Case Identification Using Optical Images and the Congruent Matching Cells (CMC) Method</a:t>
            </a:r>
            <a:r>
              <a:rPr lang="en-US" sz="2400" dirty="0"/>
              <a:t>. Journal of Research of the National Institute of Standards and Technology, 119:575, Nov. 2014. ISSN 2165-7254.</a:t>
            </a:r>
          </a:p>
          <a:p>
            <a:pPr>
              <a:lnSpc>
                <a:spcPct val="114000"/>
              </a:lnSpc>
            </a:pPr>
            <a:r>
              <a:rPr lang="en-US" sz="2400" dirty="0"/>
              <a:t>Zemmels, J. Hofmann, H. </a:t>
            </a:r>
            <a:r>
              <a:rPr lang="en-US" sz="2400" dirty="0" err="1"/>
              <a:t>Vanderplas</a:t>
            </a:r>
            <a:r>
              <a:rPr lang="en-US" sz="2400" dirty="0"/>
              <a:t>, S. (2021). </a:t>
            </a:r>
            <a:r>
              <a:rPr lang="en-US" sz="2400" i="1" dirty="0"/>
              <a:t>cmcR: An Implementation of the ‘Congruent Matching Cells’ Method.</a:t>
            </a:r>
            <a:r>
              <a:rPr lang="en-US" sz="2400" dirty="0"/>
              <a:t> R package version 0.1.8.</a:t>
            </a:r>
          </a:p>
          <a:p>
            <a:pPr>
              <a:lnSpc>
                <a:spcPct val="114000"/>
              </a:lnSpc>
            </a:pPr>
            <a:r>
              <a:rPr lang="en-US" sz="2400" dirty="0"/>
              <a:t>Milton Bache, S. Wickham, H. (2020). </a:t>
            </a:r>
            <a:r>
              <a:rPr lang="en-US" sz="2400" i="1" dirty="0" err="1"/>
              <a:t>magrittr</a:t>
            </a:r>
            <a:r>
              <a:rPr lang="en-US" sz="2400" i="1" dirty="0"/>
              <a:t>: A Forward-Pipe Operator for R.</a:t>
            </a:r>
            <a:r>
              <a:rPr lang="en-US" sz="2400" dirty="0"/>
              <a:t> R package version 2.0.1.</a:t>
            </a:r>
          </a:p>
          <a:p>
            <a:pPr>
              <a:lnSpc>
                <a:spcPct val="114000"/>
              </a:lnSpc>
            </a:pPr>
            <a:r>
              <a:rPr lang="en-US" sz="2400" dirty="0"/>
              <a:t>Douglas, A. Ross, D. Mancini, F. Couto, A. </a:t>
            </a:r>
            <a:r>
              <a:rPr lang="en-US" sz="2400" dirty="0" err="1"/>
              <a:t>Lusseau</a:t>
            </a:r>
            <a:r>
              <a:rPr lang="en-US" sz="2400" dirty="0"/>
              <a:t>, D. (2021) </a:t>
            </a:r>
            <a:r>
              <a:rPr lang="en-US" sz="2400" i="1" dirty="0"/>
              <a:t>An Introduction to R</a:t>
            </a:r>
            <a:r>
              <a:rPr lang="en-US" sz="2400" dirty="0"/>
              <a:t>.</a:t>
            </a:r>
          </a:p>
          <a:p>
            <a:pPr>
              <a:lnSpc>
                <a:spcPct val="114000"/>
              </a:lnSpc>
            </a:pPr>
            <a:r>
              <a:rPr lang="en-US" sz="2400" dirty="0" err="1"/>
              <a:t>Grolemund</a:t>
            </a:r>
            <a:r>
              <a:rPr lang="en-US" sz="2400" dirty="0"/>
              <a:t>, G., &amp; Wickham, H. (2017). </a:t>
            </a:r>
            <a:r>
              <a:rPr lang="en-US" sz="2400" i="1" dirty="0"/>
              <a:t>R for Data Science</a:t>
            </a:r>
            <a:r>
              <a:rPr lang="en-US" sz="2400" dirty="0"/>
              <a:t>. O’Reilly Media.</a:t>
            </a:r>
          </a:p>
        </p:txBody>
      </p:sp>
    </p:spTree>
    <p:extLst>
      <p:ext uri="{BB962C8B-B14F-4D97-AF65-F5344CB8AC3E}">
        <p14:creationId xmlns:p14="http://schemas.microsoft.com/office/powerpoint/2010/main" val="3885617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8CF890-C61D-47F3-BEB5-B027172B6BAC}"/>
              </a:ext>
            </a:extLst>
          </p:cNvPr>
          <p:cNvSpPr txBox="1"/>
          <p:nvPr/>
        </p:nvSpPr>
        <p:spPr>
          <a:xfrm>
            <a:off x="3643312" y="2136338"/>
            <a:ext cx="4905375" cy="2585323"/>
          </a:xfrm>
          <a:prstGeom prst="rect">
            <a:avLst/>
          </a:prstGeom>
          <a:noFill/>
        </p:spPr>
        <p:txBody>
          <a:bodyPr wrap="square" rtlCol="0">
            <a:spAutoFit/>
          </a:bodyPr>
          <a:lstStyle/>
          <a:p>
            <a:pPr algn="ctr"/>
            <a:r>
              <a:rPr lang="en-US" sz="5400" dirty="0"/>
              <a:t>Thank You!</a:t>
            </a:r>
          </a:p>
          <a:p>
            <a:pPr algn="ctr"/>
            <a:endParaRPr lang="en-US" sz="5400" dirty="0"/>
          </a:p>
          <a:p>
            <a:pPr algn="ctr"/>
            <a:r>
              <a:rPr lang="en-US" sz="5400" dirty="0"/>
              <a:t>Questions?</a:t>
            </a:r>
          </a:p>
        </p:txBody>
      </p:sp>
    </p:spTree>
    <p:extLst>
      <p:ext uri="{BB962C8B-B14F-4D97-AF65-F5344CB8AC3E}">
        <p14:creationId xmlns:p14="http://schemas.microsoft.com/office/powerpoint/2010/main" val="1347718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Cartridge Case Breech Face Impression Analysis</a:t>
            </a:r>
          </a:p>
          <a:p>
            <a:r>
              <a:rPr lang="en-US" dirty="0"/>
              <a:t>The Congruent Matching Cells (CMC) Algorithms</a:t>
            </a:r>
          </a:p>
          <a:p>
            <a:r>
              <a:rPr lang="en-US" dirty="0"/>
              <a:t>The cmcR Package</a:t>
            </a:r>
          </a:p>
          <a:p>
            <a:r>
              <a:rPr lang="en-US" dirty="0"/>
              <a:t>Experimentation with the CMC Algorithms using cmcR</a:t>
            </a:r>
          </a:p>
          <a:p>
            <a:endParaRPr lang="en-US" dirty="0"/>
          </a:p>
          <a:p>
            <a:endParaRPr lang="en-US" dirty="0"/>
          </a:p>
          <a:p>
            <a:endParaRPr lang="en-US" dirty="0"/>
          </a:p>
        </p:txBody>
      </p:sp>
    </p:spTree>
    <p:extLst>
      <p:ext uri="{BB962C8B-B14F-4D97-AF65-F5344CB8AC3E}">
        <p14:creationId xmlns:p14="http://schemas.microsoft.com/office/powerpoint/2010/main" val="4129566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6396-70FE-47B7-95CF-4A23EE2C341D}"/>
              </a:ext>
            </a:extLst>
          </p:cNvPr>
          <p:cNvSpPr>
            <a:spLocks noGrp="1"/>
          </p:cNvSpPr>
          <p:nvPr>
            <p:ph type="title"/>
          </p:nvPr>
        </p:nvSpPr>
        <p:spPr/>
        <p:txBody>
          <a:bodyPr/>
          <a:lstStyle/>
          <a:p>
            <a:r>
              <a:rPr lang="en-US" dirty="0"/>
              <a:t>Cartridge Case Breech Face Impression Analysis</a:t>
            </a:r>
          </a:p>
        </p:txBody>
      </p:sp>
      <p:grpSp>
        <p:nvGrpSpPr>
          <p:cNvPr id="18" name="Group 17">
            <a:extLst>
              <a:ext uri="{FF2B5EF4-FFF2-40B4-BE49-F238E27FC236}">
                <a16:creationId xmlns:a16="http://schemas.microsoft.com/office/drawing/2014/main" id="{5337B8DF-FCF7-4BFD-8C2F-D198418BF627}"/>
              </a:ext>
            </a:extLst>
          </p:cNvPr>
          <p:cNvGrpSpPr/>
          <p:nvPr/>
        </p:nvGrpSpPr>
        <p:grpSpPr>
          <a:xfrm>
            <a:off x="1696720" y="1742758"/>
            <a:ext cx="8717122" cy="4059936"/>
            <a:chOff x="1696720" y="1445726"/>
            <a:chExt cx="8717122" cy="4059936"/>
          </a:xfrm>
        </p:grpSpPr>
        <p:pic>
          <p:nvPicPr>
            <p:cNvPr id="14" name="Picture 13">
              <a:extLst>
                <a:ext uri="{FF2B5EF4-FFF2-40B4-BE49-F238E27FC236}">
                  <a16:creationId xmlns:a16="http://schemas.microsoft.com/office/drawing/2014/main" id="{2B7B4722-22C9-466E-AA7C-CE3F64FF64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6319" y="1445726"/>
              <a:ext cx="4037523" cy="4059936"/>
            </a:xfrm>
            <a:prstGeom prst="rect">
              <a:avLst/>
            </a:prstGeom>
          </p:spPr>
        </p:pic>
        <p:pic>
          <p:nvPicPr>
            <p:cNvPr id="17" name="Picture 16">
              <a:extLst>
                <a:ext uri="{FF2B5EF4-FFF2-40B4-BE49-F238E27FC236}">
                  <a16:creationId xmlns:a16="http://schemas.microsoft.com/office/drawing/2014/main" id="{9C1F47D0-6AB3-4C8F-BBEF-53E76A9976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6720" y="1445726"/>
              <a:ext cx="4021299" cy="4059936"/>
            </a:xfrm>
            <a:prstGeom prst="rect">
              <a:avLst/>
            </a:prstGeom>
          </p:spPr>
        </p:pic>
      </p:grpSp>
    </p:spTree>
    <p:extLst>
      <p:ext uri="{BB962C8B-B14F-4D97-AF65-F5344CB8AC3E}">
        <p14:creationId xmlns:p14="http://schemas.microsoft.com/office/powerpoint/2010/main" val="1123406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05F1D-DB7A-47F4-ACAD-089021C79F9E}"/>
              </a:ext>
            </a:extLst>
          </p:cNvPr>
          <p:cNvSpPr>
            <a:spLocks noGrp="1"/>
          </p:cNvSpPr>
          <p:nvPr>
            <p:ph type="title"/>
          </p:nvPr>
        </p:nvSpPr>
        <p:spPr/>
        <p:txBody>
          <a:bodyPr/>
          <a:lstStyle/>
          <a:p>
            <a:r>
              <a:rPr lang="en-US" dirty="0"/>
              <a:t>The Congruent Matching Cells Algorithms</a:t>
            </a:r>
          </a:p>
        </p:txBody>
      </p:sp>
      <p:sp>
        <p:nvSpPr>
          <p:cNvPr id="3" name="Content Placeholder 2">
            <a:extLst>
              <a:ext uri="{FF2B5EF4-FFF2-40B4-BE49-F238E27FC236}">
                <a16:creationId xmlns:a16="http://schemas.microsoft.com/office/drawing/2014/main" id="{56C57F6C-467D-46BF-BF0B-EE1CEFBD3F39}"/>
              </a:ext>
            </a:extLst>
          </p:cNvPr>
          <p:cNvSpPr>
            <a:spLocks noGrp="1"/>
          </p:cNvSpPr>
          <p:nvPr>
            <p:ph idx="1"/>
          </p:nvPr>
        </p:nvSpPr>
        <p:spPr>
          <a:xfrm>
            <a:off x="838200" y="1553697"/>
            <a:ext cx="10515600" cy="4868058"/>
          </a:xfrm>
        </p:spPr>
        <p:txBody>
          <a:bodyPr>
            <a:normAutofit lnSpcReduction="10000"/>
          </a:bodyPr>
          <a:lstStyle/>
          <a:p>
            <a:pPr marL="514350" indent="-514350">
              <a:buFont typeface="+mj-lt"/>
              <a:buAutoNum type="arabicPeriod"/>
            </a:pPr>
            <a:r>
              <a:rPr lang="en-US" sz="2200" dirty="0"/>
              <a:t>Pre-process two cartridge case scans to highlight breech face impressions.</a:t>
            </a:r>
          </a:p>
          <a:p>
            <a:pPr marL="514350" indent="-514350">
              <a:buFont typeface="+mj-lt"/>
              <a:buAutoNum type="arabicPeriod"/>
            </a:pPr>
            <a:r>
              <a:rPr lang="en-US" sz="2200" dirty="0"/>
              <a:t>Divide one scan into a grid of “cells.”</a:t>
            </a:r>
          </a:p>
          <a:p>
            <a:pPr marL="514350" indent="-514350">
              <a:buFont typeface="+mj-lt"/>
              <a:buAutoNum type="arabicPeriod"/>
            </a:pPr>
            <a:r>
              <a:rPr lang="en-US" sz="2200" dirty="0"/>
              <a:t>Compare each cell to another cartridge case.</a:t>
            </a:r>
          </a:p>
          <a:p>
            <a:pPr marL="514350" indent="-514350">
              <a:buFont typeface="+mj-lt"/>
              <a:buAutoNum type="arabicPeriod"/>
            </a:pPr>
            <a:r>
              <a:rPr lang="en-US" sz="2200" dirty="0"/>
              <a:t>Classify cells as “congruent matching” if they match the other scan.</a:t>
            </a:r>
          </a:p>
          <a:p>
            <a:pPr marL="514350" indent="-514350">
              <a:buFont typeface="+mj-lt"/>
              <a:buAutoNum type="arabicPeriod"/>
            </a:pPr>
            <a:r>
              <a:rPr lang="en-US" sz="2200" dirty="0"/>
              <a:t>Measure similarity as the total number of “Congruent Matching Cells” (CMCs).</a:t>
            </a:r>
          </a:p>
          <a:p>
            <a:pPr marL="514350" indent="-514350">
              <a:buFont typeface="+mj-lt"/>
              <a:buAutoNum type="arabicPeriod"/>
            </a:pPr>
            <a:endParaRPr lang="en-US" sz="2200" dirty="0"/>
          </a:p>
          <a:p>
            <a:pPr marL="514350" indent="-514350">
              <a:buFont typeface="+mj-lt"/>
              <a:buAutoNum type="arabicPeriod"/>
            </a:pPr>
            <a:endParaRPr lang="en-US" sz="2200" dirty="0"/>
          </a:p>
          <a:p>
            <a:pPr marL="514350" indent="-514350">
              <a:buFont typeface="+mj-lt"/>
              <a:buAutoNum type="arabicPeriod"/>
            </a:pPr>
            <a:endParaRPr lang="en-US" sz="2200" dirty="0"/>
          </a:p>
          <a:p>
            <a:pPr marL="514350" indent="-514350">
              <a:buFont typeface="+mj-lt"/>
              <a:buAutoNum type="arabicPeriod"/>
            </a:pPr>
            <a:endParaRPr lang="en-US" sz="2200" dirty="0"/>
          </a:p>
          <a:p>
            <a:pPr marL="514350" indent="-514350">
              <a:buFont typeface="+mj-lt"/>
              <a:buAutoNum type="arabicPeriod"/>
            </a:pPr>
            <a:endParaRPr lang="en-US" sz="2200" dirty="0"/>
          </a:p>
          <a:p>
            <a:pPr marL="514350" indent="-514350">
              <a:buFont typeface="+mj-lt"/>
              <a:buAutoNum type="arabicPeriod"/>
            </a:pPr>
            <a:endParaRPr lang="en-US" sz="2200" dirty="0"/>
          </a:p>
          <a:p>
            <a:r>
              <a:rPr lang="en-US" sz="2200" dirty="0"/>
              <a:t>Relies on many user-defined </a:t>
            </a:r>
            <a:r>
              <a:rPr lang="en-US" sz="2200" i="1" dirty="0"/>
              <a:t>parameter</a:t>
            </a:r>
            <a:r>
              <a:rPr lang="en-US" sz="2200" dirty="0"/>
              <a:t> </a:t>
            </a:r>
            <a:r>
              <a:rPr lang="en-US" sz="2200" i="1" dirty="0"/>
              <a:t>settings.</a:t>
            </a:r>
          </a:p>
        </p:txBody>
      </p:sp>
      <p:cxnSp>
        <p:nvCxnSpPr>
          <p:cNvPr id="7" name="Straight Arrow Connector 6">
            <a:extLst>
              <a:ext uri="{FF2B5EF4-FFF2-40B4-BE49-F238E27FC236}">
                <a16:creationId xmlns:a16="http://schemas.microsoft.com/office/drawing/2014/main" id="{323355EC-12D6-4857-9360-34A2A0FD00EA}"/>
              </a:ext>
            </a:extLst>
          </p:cNvPr>
          <p:cNvCxnSpPr>
            <a:cxnSpLocks/>
          </p:cNvCxnSpPr>
          <p:nvPr/>
        </p:nvCxnSpPr>
        <p:spPr>
          <a:xfrm>
            <a:off x="5374259" y="4666809"/>
            <a:ext cx="117319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8" name="Group 7">
            <a:extLst>
              <a:ext uri="{FF2B5EF4-FFF2-40B4-BE49-F238E27FC236}">
                <a16:creationId xmlns:a16="http://schemas.microsoft.com/office/drawing/2014/main" id="{5952C236-56BF-40DC-9E23-565AC96EA9DE}"/>
              </a:ext>
            </a:extLst>
          </p:cNvPr>
          <p:cNvGrpSpPr>
            <a:grpSpLocks noChangeAspect="1"/>
          </p:cNvGrpSpPr>
          <p:nvPr/>
        </p:nvGrpSpPr>
        <p:grpSpPr>
          <a:xfrm>
            <a:off x="1941848" y="3843849"/>
            <a:ext cx="3268153" cy="1645920"/>
            <a:chOff x="-2044700" y="2498726"/>
            <a:chExt cx="2836529" cy="1428544"/>
          </a:xfrm>
        </p:grpSpPr>
        <p:sp>
          <p:nvSpPr>
            <p:cNvPr id="9" name="Rectangle 8">
              <a:extLst>
                <a:ext uri="{FF2B5EF4-FFF2-40B4-BE49-F238E27FC236}">
                  <a16:creationId xmlns:a16="http://schemas.microsoft.com/office/drawing/2014/main" id="{1A02395D-F0DA-444D-828E-3939A4D6E43E}"/>
                </a:ext>
              </a:extLst>
            </p:cNvPr>
            <p:cNvSpPr/>
            <p:nvPr/>
          </p:nvSpPr>
          <p:spPr>
            <a:xfrm>
              <a:off x="-2044700" y="2498726"/>
              <a:ext cx="2836529" cy="14285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descr="Shape, circle&#10;&#10;Description automatically generated">
              <a:extLst>
                <a:ext uri="{FF2B5EF4-FFF2-40B4-BE49-F238E27FC236}">
                  <a16:creationId xmlns:a16="http://schemas.microsoft.com/office/drawing/2014/main" id="{97202C01-9EC6-4B80-AAC6-C9EA1C9984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213" t="7117" r="21901" b="2420"/>
            <a:stretch/>
          </p:blipFill>
          <p:spPr>
            <a:xfrm>
              <a:off x="-601145" y="2538616"/>
              <a:ext cx="1345543" cy="1344168"/>
            </a:xfrm>
            <a:prstGeom prst="rect">
              <a:avLst/>
            </a:prstGeom>
          </p:spPr>
        </p:pic>
        <p:pic>
          <p:nvPicPr>
            <p:cNvPr id="11" name="Picture 10" descr="Shape, circle&#10;&#10;Description automatically generated">
              <a:extLst>
                <a:ext uri="{FF2B5EF4-FFF2-40B4-BE49-F238E27FC236}">
                  <a16:creationId xmlns:a16="http://schemas.microsoft.com/office/drawing/2014/main" id="{7D9BF040-6121-4533-A684-DA23A02E333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110" t="6793" r="21700" b="2312"/>
            <a:stretch/>
          </p:blipFill>
          <p:spPr>
            <a:xfrm>
              <a:off x="-2016150" y="2541496"/>
              <a:ext cx="1344168" cy="1344168"/>
            </a:xfrm>
            <a:prstGeom prst="rect">
              <a:avLst/>
            </a:prstGeom>
          </p:spPr>
        </p:pic>
        <p:cxnSp>
          <p:nvCxnSpPr>
            <p:cNvPr id="12" name="Straight Connector 11">
              <a:extLst>
                <a:ext uri="{FF2B5EF4-FFF2-40B4-BE49-F238E27FC236}">
                  <a16:creationId xmlns:a16="http://schemas.microsoft.com/office/drawing/2014/main" id="{65888203-2A88-4E78-8E4A-A1169E7D15DD}"/>
                </a:ext>
              </a:extLst>
            </p:cNvPr>
            <p:cNvCxnSpPr>
              <a:cxnSpLocks/>
            </p:cNvCxnSpPr>
            <p:nvPr/>
          </p:nvCxnSpPr>
          <p:spPr>
            <a:xfrm>
              <a:off x="-1855219" y="2541496"/>
              <a:ext cx="0" cy="1344168"/>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E1506620-2551-4F86-B6FB-AEBFD448EC2D}"/>
                </a:ext>
              </a:extLst>
            </p:cNvPr>
            <p:cNvCxnSpPr>
              <a:cxnSpLocks/>
            </p:cNvCxnSpPr>
            <p:nvPr/>
          </p:nvCxnSpPr>
          <p:spPr>
            <a:xfrm>
              <a:off x="-1683232" y="2541496"/>
              <a:ext cx="0" cy="1344168"/>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DA1635EB-650F-4AD4-97EA-CD631F644B35}"/>
                </a:ext>
              </a:extLst>
            </p:cNvPr>
            <p:cNvCxnSpPr>
              <a:cxnSpLocks/>
            </p:cNvCxnSpPr>
            <p:nvPr/>
          </p:nvCxnSpPr>
          <p:spPr>
            <a:xfrm>
              <a:off x="-1511246" y="2541496"/>
              <a:ext cx="0" cy="1344168"/>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2C2B6C7-C358-403B-AF17-00BA12C1B03B}"/>
                </a:ext>
              </a:extLst>
            </p:cNvPr>
            <p:cNvCxnSpPr>
              <a:cxnSpLocks/>
            </p:cNvCxnSpPr>
            <p:nvPr/>
          </p:nvCxnSpPr>
          <p:spPr>
            <a:xfrm>
              <a:off x="-1339259" y="2541496"/>
              <a:ext cx="0" cy="1344168"/>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10751529-4C90-41AD-8366-91BE988F6DFB}"/>
                </a:ext>
              </a:extLst>
            </p:cNvPr>
            <p:cNvCxnSpPr>
              <a:cxnSpLocks/>
            </p:cNvCxnSpPr>
            <p:nvPr/>
          </p:nvCxnSpPr>
          <p:spPr>
            <a:xfrm>
              <a:off x="-1167273" y="2541496"/>
              <a:ext cx="0" cy="1344168"/>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B29DA513-C9A1-458E-9926-1D793A280670}"/>
                </a:ext>
              </a:extLst>
            </p:cNvPr>
            <p:cNvCxnSpPr>
              <a:cxnSpLocks/>
            </p:cNvCxnSpPr>
            <p:nvPr/>
          </p:nvCxnSpPr>
          <p:spPr>
            <a:xfrm>
              <a:off x="-995286" y="2541496"/>
              <a:ext cx="0" cy="1344168"/>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04C482F8-E314-4C8C-8EAA-FC4FA71C2E0E}"/>
                </a:ext>
              </a:extLst>
            </p:cNvPr>
            <p:cNvCxnSpPr>
              <a:cxnSpLocks/>
            </p:cNvCxnSpPr>
            <p:nvPr/>
          </p:nvCxnSpPr>
          <p:spPr>
            <a:xfrm>
              <a:off x="-823300" y="2541496"/>
              <a:ext cx="0" cy="1344168"/>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D31A7D16-BEAC-4970-B909-DA81D2BDF705}"/>
                </a:ext>
              </a:extLst>
            </p:cNvPr>
            <p:cNvCxnSpPr>
              <a:cxnSpLocks/>
            </p:cNvCxnSpPr>
            <p:nvPr/>
          </p:nvCxnSpPr>
          <p:spPr>
            <a:xfrm flipH="1">
              <a:off x="-2009210" y="2688161"/>
              <a:ext cx="1331791" cy="0"/>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9F885FAF-6DEC-423A-8C58-EAB83ED4CA29}"/>
                </a:ext>
              </a:extLst>
            </p:cNvPr>
            <p:cNvCxnSpPr>
              <a:cxnSpLocks/>
            </p:cNvCxnSpPr>
            <p:nvPr/>
          </p:nvCxnSpPr>
          <p:spPr>
            <a:xfrm flipH="1">
              <a:off x="-2009210" y="2862340"/>
              <a:ext cx="1331791" cy="0"/>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BF61B2AA-A477-4073-83B0-B812D8AC87A5}"/>
                </a:ext>
              </a:extLst>
            </p:cNvPr>
            <p:cNvCxnSpPr>
              <a:cxnSpLocks/>
            </p:cNvCxnSpPr>
            <p:nvPr/>
          </p:nvCxnSpPr>
          <p:spPr>
            <a:xfrm flipH="1">
              <a:off x="-2009210" y="3036520"/>
              <a:ext cx="1331791" cy="0"/>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A4FD813E-35E2-44C2-A4D6-6E0A75BF8AC0}"/>
                </a:ext>
              </a:extLst>
            </p:cNvPr>
            <p:cNvCxnSpPr>
              <a:cxnSpLocks/>
            </p:cNvCxnSpPr>
            <p:nvPr/>
          </p:nvCxnSpPr>
          <p:spPr>
            <a:xfrm flipH="1">
              <a:off x="-2009210" y="3210700"/>
              <a:ext cx="1331791" cy="0"/>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29175781-13BC-4165-B228-4520649F35ED}"/>
                </a:ext>
              </a:extLst>
            </p:cNvPr>
            <p:cNvCxnSpPr>
              <a:cxnSpLocks/>
            </p:cNvCxnSpPr>
            <p:nvPr/>
          </p:nvCxnSpPr>
          <p:spPr>
            <a:xfrm flipH="1">
              <a:off x="-2009210" y="3384879"/>
              <a:ext cx="1331791" cy="0"/>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0063CC82-1C8C-4A5F-B73D-328524DE99C9}"/>
                </a:ext>
              </a:extLst>
            </p:cNvPr>
            <p:cNvCxnSpPr>
              <a:cxnSpLocks/>
            </p:cNvCxnSpPr>
            <p:nvPr/>
          </p:nvCxnSpPr>
          <p:spPr>
            <a:xfrm flipH="1">
              <a:off x="-2009210" y="3559059"/>
              <a:ext cx="1331791" cy="0"/>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E340DB95-1EBA-4A91-A310-A2E5F64B365F}"/>
                </a:ext>
              </a:extLst>
            </p:cNvPr>
            <p:cNvCxnSpPr>
              <a:cxnSpLocks/>
            </p:cNvCxnSpPr>
            <p:nvPr/>
          </p:nvCxnSpPr>
          <p:spPr>
            <a:xfrm flipH="1">
              <a:off x="-2009210" y="3733238"/>
              <a:ext cx="1331791" cy="0"/>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sp>
          <p:nvSpPr>
            <p:cNvPr id="26" name="Rectangle 25">
              <a:extLst>
                <a:ext uri="{FF2B5EF4-FFF2-40B4-BE49-F238E27FC236}">
                  <a16:creationId xmlns:a16="http://schemas.microsoft.com/office/drawing/2014/main" id="{8F670007-6714-45E5-A6CC-9E07DEDD1FF0}"/>
                </a:ext>
              </a:extLst>
            </p:cNvPr>
            <p:cNvSpPr/>
            <p:nvPr/>
          </p:nvSpPr>
          <p:spPr>
            <a:xfrm>
              <a:off x="-1855219" y="2688161"/>
              <a:ext cx="171982" cy="174175"/>
            </a:xfrm>
            <a:prstGeom prst="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2">
                      <a:lumMod val="40000"/>
                      <a:lumOff val="60000"/>
                    </a:schemeClr>
                  </a:solidFill>
                </a:ln>
                <a:solidFill>
                  <a:schemeClr val="accent2">
                    <a:lumMod val="40000"/>
                    <a:lumOff val="60000"/>
                  </a:schemeClr>
                </a:solidFill>
              </a:endParaRPr>
            </a:p>
          </p:txBody>
        </p:sp>
        <p:sp>
          <p:nvSpPr>
            <p:cNvPr id="27" name="Rectangle 26">
              <a:extLst>
                <a:ext uri="{FF2B5EF4-FFF2-40B4-BE49-F238E27FC236}">
                  <a16:creationId xmlns:a16="http://schemas.microsoft.com/office/drawing/2014/main" id="{50A037FE-681B-48B5-A035-0976B055BDCD}"/>
                </a:ext>
              </a:extLst>
            </p:cNvPr>
            <p:cNvSpPr/>
            <p:nvPr/>
          </p:nvSpPr>
          <p:spPr>
            <a:xfrm>
              <a:off x="-521237" y="2569282"/>
              <a:ext cx="521208" cy="521208"/>
            </a:xfrm>
            <a:prstGeom prst="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2">
                      <a:lumMod val="40000"/>
                      <a:lumOff val="60000"/>
                    </a:schemeClr>
                  </a:solidFill>
                </a:ln>
                <a:solidFill>
                  <a:schemeClr val="accent2">
                    <a:lumMod val="40000"/>
                    <a:lumOff val="60000"/>
                  </a:schemeClr>
                </a:solidFill>
              </a:endParaRPr>
            </a:p>
          </p:txBody>
        </p:sp>
        <p:cxnSp>
          <p:nvCxnSpPr>
            <p:cNvPr id="28" name="Straight Arrow Connector 27">
              <a:extLst>
                <a:ext uri="{FF2B5EF4-FFF2-40B4-BE49-F238E27FC236}">
                  <a16:creationId xmlns:a16="http://schemas.microsoft.com/office/drawing/2014/main" id="{F150FE83-99C8-4330-964E-3175D3381083}"/>
                </a:ext>
              </a:extLst>
            </p:cNvPr>
            <p:cNvCxnSpPr>
              <a:stCxn id="26" idx="3"/>
              <a:endCxn id="27" idx="1"/>
            </p:cNvCxnSpPr>
            <p:nvPr/>
          </p:nvCxnSpPr>
          <p:spPr>
            <a:xfrm>
              <a:off x="-1683237" y="2775249"/>
              <a:ext cx="1162000" cy="54637"/>
            </a:xfrm>
            <a:prstGeom prst="straightConnector1">
              <a:avLst/>
            </a:prstGeom>
            <a:ln>
              <a:solidFill>
                <a:schemeClr val="accent2">
                  <a:lumMod val="60000"/>
                  <a:lumOff val="40000"/>
                </a:schemeClr>
              </a:solidFill>
              <a:tailEnd type="triangle"/>
            </a:ln>
          </p:spPr>
          <p:style>
            <a:lnRef idx="3">
              <a:schemeClr val="accent2"/>
            </a:lnRef>
            <a:fillRef idx="0">
              <a:schemeClr val="accent2"/>
            </a:fillRef>
            <a:effectRef idx="2">
              <a:schemeClr val="accent2"/>
            </a:effectRef>
            <a:fontRef idx="minor">
              <a:schemeClr val="tx1"/>
            </a:fontRef>
          </p:style>
        </p:cxnSp>
      </p:grpSp>
      <p:pic>
        <p:nvPicPr>
          <p:cNvPr id="29" name="Picture 28" descr="Chart, shape&#10;&#10;Description automatically generated">
            <a:extLst>
              <a:ext uri="{FF2B5EF4-FFF2-40B4-BE49-F238E27FC236}">
                <a16:creationId xmlns:a16="http://schemas.microsoft.com/office/drawing/2014/main" id="{B649842F-4B8A-423B-8810-2D19D895AE3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202" t="6912" r="5114" b="4211"/>
          <a:stretch/>
        </p:blipFill>
        <p:spPr>
          <a:xfrm>
            <a:off x="6711710" y="3724977"/>
            <a:ext cx="3079963" cy="1883664"/>
          </a:xfrm>
          <a:prstGeom prst="rect">
            <a:avLst/>
          </a:prstGeom>
        </p:spPr>
      </p:pic>
    </p:spTree>
    <p:extLst>
      <p:ext uri="{BB962C8B-B14F-4D97-AF65-F5344CB8AC3E}">
        <p14:creationId xmlns:p14="http://schemas.microsoft.com/office/powerpoint/2010/main" val="2539665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922E3A-A3AC-4A25-8563-E92630F456D2}"/>
              </a:ext>
            </a:extLst>
          </p:cNvPr>
          <p:cNvSpPr>
            <a:spLocks noGrp="1"/>
          </p:cNvSpPr>
          <p:nvPr>
            <p:ph idx="1"/>
          </p:nvPr>
        </p:nvSpPr>
        <p:spPr>
          <a:xfrm>
            <a:off x="834766" y="1814955"/>
            <a:ext cx="10515600" cy="1322431"/>
          </a:xfrm>
        </p:spPr>
        <p:txBody>
          <a:bodyPr>
            <a:normAutofit/>
          </a:bodyPr>
          <a:lstStyle/>
          <a:p>
            <a:r>
              <a:rPr lang="en-US" sz="2400" dirty="0"/>
              <a:t>Written open-source in the R statistical programming language.</a:t>
            </a:r>
          </a:p>
          <a:p>
            <a:r>
              <a:rPr lang="en-US" sz="2400" dirty="0"/>
              <a:t>Modularizes the CMC algorithms into single-purpose pieces.</a:t>
            </a:r>
          </a:p>
          <a:p>
            <a:pPr lvl="1"/>
            <a:r>
              <a:rPr lang="en-US" sz="2000" dirty="0"/>
              <a:t>Within each stage, pieces can be re-ordered &amp; re-connected via “piping,” %&gt;%</a:t>
            </a:r>
            <a:endParaRPr lang="en-US" dirty="0"/>
          </a:p>
        </p:txBody>
      </p:sp>
      <p:sp>
        <p:nvSpPr>
          <p:cNvPr id="2" name="Title 1">
            <a:extLst>
              <a:ext uri="{FF2B5EF4-FFF2-40B4-BE49-F238E27FC236}">
                <a16:creationId xmlns:a16="http://schemas.microsoft.com/office/drawing/2014/main" id="{B7750B44-90E6-41D6-A515-00E9B87BF44D}"/>
              </a:ext>
            </a:extLst>
          </p:cNvPr>
          <p:cNvSpPr>
            <a:spLocks noGrp="1"/>
          </p:cNvSpPr>
          <p:nvPr>
            <p:ph type="title"/>
          </p:nvPr>
        </p:nvSpPr>
        <p:spPr/>
        <p:txBody>
          <a:bodyPr/>
          <a:lstStyle/>
          <a:p>
            <a:r>
              <a:rPr lang="en-US" dirty="0"/>
              <a:t>The cmcR package </a:t>
            </a:r>
            <a:r>
              <a:rPr lang="en-US" u="sng" dirty="0"/>
              <a:t>pipe</a:t>
            </a:r>
            <a:r>
              <a:rPr lang="en-US" dirty="0"/>
              <a:t>line</a:t>
            </a:r>
          </a:p>
        </p:txBody>
      </p:sp>
      <p:grpSp>
        <p:nvGrpSpPr>
          <p:cNvPr id="69" name="Group 68">
            <a:extLst>
              <a:ext uri="{FF2B5EF4-FFF2-40B4-BE49-F238E27FC236}">
                <a16:creationId xmlns:a16="http://schemas.microsoft.com/office/drawing/2014/main" id="{215B09FB-8D07-4A0F-82EC-75E08BB6456C}"/>
              </a:ext>
            </a:extLst>
          </p:cNvPr>
          <p:cNvGrpSpPr/>
          <p:nvPr/>
        </p:nvGrpSpPr>
        <p:grpSpPr>
          <a:xfrm>
            <a:off x="397987" y="3015390"/>
            <a:ext cx="11389158" cy="3450053"/>
            <a:chOff x="399728" y="3008278"/>
            <a:chExt cx="11389158" cy="3450053"/>
          </a:xfrm>
        </p:grpSpPr>
        <p:sp>
          <p:nvSpPr>
            <p:cNvPr id="11" name="Rectangle 10">
              <a:extLst>
                <a:ext uri="{FF2B5EF4-FFF2-40B4-BE49-F238E27FC236}">
                  <a16:creationId xmlns:a16="http://schemas.microsoft.com/office/drawing/2014/main" id="{721CE391-AB04-4F08-AC85-B46CF10D43AA}"/>
                </a:ext>
              </a:extLst>
            </p:cNvPr>
            <p:cNvSpPr/>
            <p:nvPr/>
          </p:nvSpPr>
          <p:spPr>
            <a:xfrm>
              <a:off x="8963390" y="3020187"/>
              <a:ext cx="2825496" cy="34381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97579A71-D26A-418B-89F2-2BE5EACD9887}"/>
                </a:ext>
              </a:extLst>
            </p:cNvPr>
            <p:cNvSpPr/>
            <p:nvPr/>
          </p:nvSpPr>
          <p:spPr>
            <a:xfrm>
              <a:off x="6148537" y="3014334"/>
              <a:ext cx="2825496" cy="343814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3" name="Rectangle 12">
              <a:extLst>
                <a:ext uri="{FF2B5EF4-FFF2-40B4-BE49-F238E27FC236}">
                  <a16:creationId xmlns:a16="http://schemas.microsoft.com/office/drawing/2014/main" id="{B2D8DA74-230F-4007-AE6E-2185328982D8}"/>
                </a:ext>
              </a:extLst>
            </p:cNvPr>
            <p:cNvSpPr/>
            <p:nvPr/>
          </p:nvSpPr>
          <p:spPr>
            <a:xfrm>
              <a:off x="3340221" y="3014334"/>
              <a:ext cx="2825681" cy="34381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DA3067D8-8AC7-4C5F-BCA2-31CD4D3E0376}"/>
                </a:ext>
              </a:extLst>
            </p:cNvPr>
            <p:cNvSpPr/>
            <p:nvPr/>
          </p:nvSpPr>
          <p:spPr>
            <a:xfrm>
              <a:off x="505200" y="3014334"/>
              <a:ext cx="2825496" cy="3438144"/>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277CD869-5617-4BBF-9520-1F4642284CD0}"/>
                </a:ext>
              </a:extLst>
            </p:cNvPr>
            <p:cNvSpPr txBox="1"/>
            <p:nvPr/>
          </p:nvSpPr>
          <p:spPr>
            <a:xfrm>
              <a:off x="3836453" y="3164327"/>
              <a:ext cx="1757532" cy="369332"/>
            </a:xfrm>
            <a:prstGeom prst="rect">
              <a:avLst/>
            </a:prstGeom>
            <a:solidFill>
              <a:srgbClr val="FEDD5E"/>
            </a:solid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0" indent="0" algn="ctr">
                <a:buNone/>
              </a:pPr>
              <a:r>
                <a:rPr lang="en-US" dirty="0"/>
                <a:t>Pre-processing</a:t>
              </a:r>
            </a:p>
          </p:txBody>
        </p:sp>
        <p:grpSp>
          <p:nvGrpSpPr>
            <p:cNvPr id="42" name="Group 41">
              <a:extLst>
                <a:ext uri="{FF2B5EF4-FFF2-40B4-BE49-F238E27FC236}">
                  <a16:creationId xmlns:a16="http://schemas.microsoft.com/office/drawing/2014/main" id="{2A50ACBF-C4F8-4BC4-80FF-517446337384}"/>
                </a:ext>
              </a:extLst>
            </p:cNvPr>
            <p:cNvGrpSpPr/>
            <p:nvPr/>
          </p:nvGrpSpPr>
          <p:grpSpPr>
            <a:xfrm>
              <a:off x="3381217" y="3781733"/>
              <a:ext cx="2738982" cy="1175399"/>
              <a:chOff x="2441656" y="2379045"/>
              <a:chExt cx="2738982" cy="1175399"/>
            </a:xfrm>
          </p:grpSpPr>
          <p:sp>
            <p:nvSpPr>
              <p:cNvPr id="43" name="TextBox 42">
                <a:extLst>
                  <a:ext uri="{FF2B5EF4-FFF2-40B4-BE49-F238E27FC236}">
                    <a16:creationId xmlns:a16="http://schemas.microsoft.com/office/drawing/2014/main" id="{69ACFAAE-A9C0-427C-AF6A-009B9220851E}"/>
                  </a:ext>
                </a:extLst>
              </p:cNvPr>
              <p:cNvSpPr txBox="1"/>
              <p:nvPr/>
            </p:nvSpPr>
            <p:spPr>
              <a:xfrm>
                <a:off x="2778072" y="2379045"/>
                <a:ext cx="2066150" cy="307777"/>
              </a:xfrm>
              <a:prstGeom prst="rect">
                <a:avLst/>
              </a:prstGeom>
              <a:solidFill>
                <a:srgbClr val="FEDD5E"/>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400" dirty="0" err="1"/>
                  <a:t>preProcess_crop</a:t>
                </a:r>
                <a:r>
                  <a:rPr lang="en-US" sz="1400" dirty="0"/>
                  <a:t>() %&gt;%</a:t>
                </a:r>
              </a:p>
            </p:txBody>
          </p:sp>
          <p:sp>
            <p:nvSpPr>
              <p:cNvPr id="44" name="TextBox 43">
                <a:extLst>
                  <a:ext uri="{FF2B5EF4-FFF2-40B4-BE49-F238E27FC236}">
                    <a16:creationId xmlns:a16="http://schemas.microsoft.com/office/drawing/2014/main" id="{47ACDDDA-66FD-485F-8BC6-2A72F0B00485}"/>
                  </a:ext>
                </a:extLst>
              </p:cNvPr>
              <p:cNvSpPr txBox="1"/>
              <p:nvPr/>
            </p:nvSpPr>
            <p:spPr>
              <a:xfrm>
                <a:off x="2441656" y="2812856"/>
                <a:ext cx="2738982" cy="307777"/>
              </a:xfrm>
              <a:prstGeom prst="rect">
                <a:avLst/>
              </a:prstGeom>
              <a:solidFill>
                <a:srgbClr val="FEDD5E"/>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400" dirty="0" err="1"/>
                  <a:t>preProcess_removeTrend</a:t>
                </a:r>
                <a:r>
                  <a:rPr lang="en-US" sz="1400" dirty="0"/>
                  <a:t>() %&gt;%</a:t>
                </a:r>
              </a:p>
            </p:txBody>
          </p:sp>
          <p:sp>
            <p:nvSpPr>
              <p:cNvPr id="45" name="TextBox 44">
                <a:extLst>
                  <a:ext uri="{FF2B5EF4-FFF2-40B4-BE49-F238E27FC236}">
                    <a16:creationId xmlns:a16="http://schemas.microsoft.com/office/drawing/2014/main" id="{2F4597A9-CA59-48EE-A672-41E436FDCF81}"/>
                  </a:ext>
                </a:extLst>
              </p:cNvPr>
              <p:cNvSpPr txBox="1"/>
              <p:nvPr/>
            </p:nvSpPr>
            <p:spPr>
              <a:xfrm>
                <a:off x="2503246" y="3246667"/>
                <a:ext cx="2615802" cy="307777"/>
              </a:xfrm>
              <a:prstGeom prst="rect">
                <a:avLst/>
              </a:prstGeom>
              <a:solidFill>
                <a:srgbClr val="FEDD5E"/>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400" dirty="0" err="1"/>
                  <a:t>preProcess_gaussFilter</a:t>
                </a:r>
                <a:r>
                  <a:rPr lang="en-US" sz="1400" dirty="0"/>
                  <a:t>() %&gt;%</a:t>
                </a:r>
              </a:p>
            </p:txBody>
          </p:sp>
        </p:grpSp>
        <p:grpSp>
          <p:nvGrpSpPr>
            <p:cNvPr id="46" name="Group 45">
              <a:extLst>
                <a:ext uri="{FF2B5EF4-FFF2-40B4-BE49-F238E27FC236}">
                  <a16:creationId xmlns:a16="http://schemas.microsoft.com/office/drawing/2014/main" id="{912B3B39-EE09-4D31-BD29-3EC444C80939}"/>
                </a:ext>
              </a:extLst>
            </p:cNvPr>
            <p:cNvGrpSpPr>
              <a:grpSpLocks noChangeAspect="1"/>
            </p:cNvGrpSpPr>
            <p:nvPr/>
          </p:nvGrpSpPr>
          <p:grpSpPr>
            <a:xfrm>
              <a:off x="3690248" y="5213365"/>
              <a:ext cx="2120919" cy="1097280"/>
              <a:chOff x="3475318" y="4835954"/>
              <a:chExt cx="1947672" cy="1007649"/>
            </a:xfrm>
          </p:grpSpPr>
          <p:sp>
            <p:nvSpPr>
              <p:cNvPr id="47" name="Rectangle 46">
                <a:extLst>
                  <a:ext uri="{FF2B5EF4-FFF2-40B4-BE49-F238E27FC236}">
                    <a16:creationId xmlns:a16="http://schemas.microsoft.com/office/drawing/2014/main" id="{1412E1DF-8C86-4C85-BCF4-20EE5D01658D}"/>
                  </a:ext>
                </a:extLst>
              </p:cNvPr>
              <p:cNvSpPr/>
              <p:nvPr/>
            </p:nvSpPr>
            <p:spPr>
              <a:xfrm>
                <a:off x="3475318" y="4835954"/>
                <a:ext cx="1947672" cy="1007649"/>
              </a:xfrm>
              <a:prstGeom prst="rect">
                <a:avLst/>
              </a:prstGeom>
              <a:solidFill>
                <a:srgbClr val="FED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8" name="Group 47">
                <a:extLst>
                  <a:ext uri="{FF2B5EF4-FFF2-40B4-BE49-F238E27FC236}">
                    <a16:creationId xmlns:a16="http://schemas.microsoft.com/office/drawing/2014/main" id="{82783B34-BB12-415B-9EEE-72A114CBCAE5}"/>
                  </a:ext>
                </a:extLst>
              </p:cNvPr>
              <p:cNvGrpSpPr>
                <a:grpSpLocks noChangeAspect="1"/>
              </p:cNvGrpSpPr>
              <p:nvPr/>
            </p:nvGrpSpPr>
            <p:grpSpPr>
              <a:xfrm>
                <a:off x="3517062" y="4882578"/>
                <a:ext cx="1871052" cy="914400"/>
                <a:chOff x="3436826" y="3194531"/>
                <a:chExt cx="2747126" cy="1342545"/>
              </a:xfrm>
            </p:grpSpPr>
            <p:sp>
              <p:nvSpPr>
                <p:cNvPr id="49" name="Rectangle 48">
                  <a:extLst>
                    <a:ext uri="{FF2B5EF4-FFF2-40B4-BE49-F238E27FC236}">
                      <a16:creationId xmlns:a16="http://schemas.microsoft.com/office/drawing/2014/main" id="{0F3C93C8-A21C-446B-88AA-3D5ECA2FDA24}"/>
                    </a:ext>
                  </a:extLst>
                </p:cNvPr>
                <p:cNvSpPr/>
                <p:nvPr/>
              </p:nvSpPr>
              <p:spPr>
                <a:xfrm>
                  <a:off x="3436826" y="3194531"/>
                  <a:ext cx="2747126" cy="1342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0" name="Picture 49" descr="Shape, circle&#10;&#10;Description automatically generated">
                  <a:extLst>
                    <a:ext uri="{FF2B5EF4-FFF2-40B4-BE49-F238E27FC236}">
                      <a16:creationId xmlns:a16="http://schemas.microsoft.com/office/drawing/2014/main" id="{7AA0BE39-892C-4369-B050-1F33234B828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536" t="6951" r="21244" b="2044"/>
                <a:stretch/>
              </p:blipFill>
              <p:spPr>
                <a:xfrm>
                  <a:off x="4863280" y="3250902"/>
                  <a:ext cx="1274301" cy="1250771"/>
                </a:xfrm>
                <a:prstGeom prst="rect">
                  <a:avLst/>
                </a:prstGeom>
              </p:spPr>
            </p:pic>
            <p:pic>
              <p:nvPicPr>
                <p:cNvPr id="51" name="Picture 50" descr="Shape, circle&#10;&#10;Description automatically generated">
                  <a:extLst>
                    <a:ext uri="{FF2B5EF4-FFF2-40B4-BE49-F238E27FC236}">
                      <a16:creationId xmlns:a16="http://schemas.microsoft.com/office/drawing/2014/main" id="{1D3F5078-F2E2-4DCE-B483-CEAA328159E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597" t="6541" r="21184" b="1789"/>
                <a:stretch/>
              </p:blipFill>
              <p:spPr>
                <a:xfrm>
                  <a:off x="3483197" y="3241786"/>
                  <a:ext cx="1274301" cy="1259888"/>
                </a:xfrm>
                <a:prstGeom prst="rect">
                  <a:avLst/>
                </a:prstGeom>
              </p:spPr>
            </p:pic>
          </p:grpSp>
        </p:grpSp>
        <p:sp>
          <p:nvSpPr>
            <p:cNvPr id="53" name="TextBox 52">
              <a:extLst>
                <a:ext uri="{FF2B5EF4-FFF2-40B4-BE49-F238E27FC236}">
                  <a16:creationId xmlns:a16="http://schemas.microsoft.com/office/drawing/2014/main" id="{A433D78C-06A8-4773-B1C5-8F63D2B23316}"/>
                </a:ext>
              </a:extLst>
            </p:cNvPr>
            <p:cNvSpPr txBox="1"/>
            <p:nvPr/>
          </p:nvSpPr>
          <p:spPr>
            <a:xfrm>
              <a:off x="1238724" y="3167737"/>
              <a:ext cx="1357644" cy="369332"/>
            </a:xfrm>
            <a:prstGeom prst="rect">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wrap="square">
              <a:spAutoFit/>
            </a:bodyPr>
            <a:lstStyle/>
            <a:p>
              <a:pPr marL="0" indent="0" algn="ctr">
                <a:buNone/>
              </a:pPr>
              <a:r>
                <a:rPr lang="en-US" dirty="0"/>
                <a:t>Initial Data</a:t>
              </a:r>
            </a:p>
          </p:txBody>
        </p:sp>
        <p:sp>
          <p:nvSpPr>
            <p:cNvPr id="54" name="TextBox 53">
              <a:extLst>
                <a:ext uri="{FF2B5EF4-FFF2-40B4-BE49-F238E27FC236}">
                  <a16:creationId xmlns:a16="http://schemas.microsoft.com/office/drawing/2014/main" id="{CAB45289-5343-4192-AAF9-7631BF4FB8E7}"/>
                </a:ext>
              </a:extLst>
            </p:cNvPr>
            <p:cNvSpPr txBox="1"/>
            <p:nvPr/>
          </p:nvSpPr>
          <p:spPr>
            <a:xfrm>
              <a:off x="974075" y="4215543"/>
              <a:ext cx="1887748" cy="307777"/>
            </a:xfrm>
            <a:prstGeom prst="rect">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Cartridge Cases %&gt;%</a:t>
              </a:r>
            </a:p>
          </p:txBody>
        </p:sp>
        <p:grpSp>
          <p:nvGrpSpPr>
            <p:cNvPr id="55" name="Group 54">
              <a:extLst>
                <a:ext uri="{FF2B5EF4-FFF2-40B4-BE49-F238E27FC236}">
                  <a16:creationId xmlns:a16="http://schemas.microsoft.com/office/drawing/2014/main" id="{BF8155F4-51BD-403E-BF84-548DCCC99ABE}"/>
                </a:ext>
              </a:extLst>
            </p:cNvPr>
            <p:cNvGrpSpPr/>
            <p:nvPr/>
          </p:nvGrpSpPr>
          <p:grpSpPr>
            <a:xfrm>
              <a:off x="932705" y="5245018"/>
              <a:ext cx="1970487" cy="1038735"/>
              <a:chOff x="578644" y="4856357"/>
              <a:chExt cx="1970487" cy="1038735"/>
            </a:xfrm>
          </p:grpSpPr>
          <p:sp>
            <p:nvSpPr>
              <p:cNvPr id="56" name="Rectangle 55">
                <a:extLst>
                  <a:ext uri="{FF2B5EF4-FFF2-40B4-BE49-F238E27FC236}">
                    <a16:creationId xmlns:a16="http://schemas.microsoft.com/office/drawing/2014/main" id="{2B83E668-C82A-4274-BD45-47CD93AD3789}"/>
                  </a:ext>
                </a:extLst>
              </p:cNvPr>
              <p:cNvSpPr/>
              <p:nvPr/>
            </p:nvSpPr>
            <p:spPr>
              <a:xfrm>
                <a:off x="578644" y="4856357"/>
                <a:ext cx="1970487" cy="10387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7" name="Group 56">
                <a:extLst>
                  <a:ext uri="{FF2B5EF4-FFF2-40B4-BE49-F238E27FC236}">
                    <a16:creationId xmlns:a16="http://schemas.microsoft.com/office/drawing/2014/main" id="{B4F20545-9BC0-48F7-9684-0C54B0A9834F}"/>
                  </a:ext>
                </a:extLst>
              </p:cNvPr>
              <p:cNvGrpSpPr>
                <a:grpSpLocks noChangeAspect="1"/>
              </p:cNvGrpSpPr>
              <p:nvPr/>
            </p:nvGrpSpPr>
            <p:grpSpPr>
              <a:xfrm>
                <a:off x="618002" y="4909380"/>
                <a:ext cx="1891770" cy="932688"/>
                <a:chOff x="566093" y="3253470"/>
                <a:chExt cx="2726374" cy="1344168"/>
              </a:xfrm>
            </p:grpSpPr>
            <p:pic>
              <p:nvPicPr>
                <p:cNvPr id="58" name="Picture 57" descr="A picture containing diagram&#10;&#10;Description automatically generated">
                  <a:extLst>
                    <a:ext uri="{FF2B5EF4-FFF2-40B4-BE49-F238E27FC236}">
                      <a16:creationId xmlns:a16="http://schemas.microsoft.com/office/drawing/2014/main" id="{F78B2F87-2048-4E6D-B3F0-72D49C67829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999" t="7500" r="1023" b="1389"/>
                <a:stretch/>
              </p:blipFill>
              <p:spPr>
                <a:xfrm>
                  <a:off x="566093" y="3253470"/>
                  <a:ext cx="1362608" cy="1344167"/>
                </a:xfrm>
                <a:prstGeom prst="rect">
                  <a:avLst/>
                </a:prstGeom>
              </p:spPr>
            </p:pic>
            <p:pic>
              <p:nvPicPr>
                <p:cNvPr id="59" name="Picture 58" descr="A picture containing logo&#10;&#10;Description automatically generated">
                  <a:extLst>
                    <a:ext uri="{FF2B5EF4-FFF2-40B4-BE49-F238E27FC236}">
                      <a16:creationId xmlns:a16="http://schemas.microsoft.com/office/drawing/2014/main" id="{DED192D0-AD08-42C6-9948-79984D81F20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359" t="7778" r="1766" b="1111"/>
                <a:stretch/>
              </p:blipFill>
              <p:spPr>
                <a:xfrm>
                  <a:off x="1929859" y="3253470"/>
                  <a:ext cx="1362608" cy="1344168"/>
                </a:xfrm>
                <a:prstGeom prst="rect">
                  <a:avLst/>
                </a:prstGeom>
              </p:spPr>
            </p:pic>
          </p:grpSp>
        </p:grpSp>
        <p:sp>
          <p:nvSpPr>
            <p:cNvPr id="61" name="TextBox 60">
              <a:extLst>
                <a:ext uri="{FF2B5EF4-FFF2-40B4-BE49-F238E27FC236}">
                  <a16:creationId xmlns:a16="http://schemas.microsoft.com/office/drawing/2014/main" id="{4C7EA0C1-D575-499D-99BB-72B55C819E88}"/>
                </a:ext>
              </a:extLst>
            </p:cNvPr>
            <p:cNvSpPr txBox="1"/>
            <p:nvPr/>
          </p:nvSpPr>
          <p:spPr>
            <a:xfrm>
              <a:off x="9608196" y="3170383"/>
              <a:ext cx="1514597" cy="369332"/>
            </a:xfrm>
            <a:prstGeom prst="rect">
              <a:avLst/>
            </a:prstGeom>
            <a:solidFill>
              <a:schemeClr val="tx2">
                <a:lumMod val="40000"/>
                <a:lumOff val="60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en-US" dirty="0"/>
                <a:t>Final Results</a:t>
              </a:r>
            </a:p>
          </p:txBody>
        </p:sp>
        <p:sp>
          <p:nvSpPr>
            <p:cNvPr id="62" name="TextBox 61">
              <a:extLst>
                <a:ext uri="{FF2B5EF4-FFF2-40B4-BE49-F238E27FC236}">
                  <a16:creationId xmlns:a16="http://schemas.microsoft.com/office/drawing/2014/main" id="{B7B073BD-5A6C-4873-B12A-29BB4E132F25}"/>
                </a:ext>
              </a:extLst>
            </p:cNvPr>
            <p:cNvSpPr txBox="1"/>
            <p:nvPr/>
          </p:nvSpPr>
          <p:spPr>
            <a:xfrm>
              <a:off x="9608196" y="4215543"/>
              <a:ext cx="1514597" cy="307777"/>
            </a:xfrm>
            <a:prstGeom prst="rect">
              <a:avLst/>
            </a:prstGeom>
            <a:solidFill>
              <a:schemeClr val="tx2">
                <a:lumMod val="40000"/>
                <a:lumOff val="60000"/>
              </a:schemeClr>
            </a:solid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400" dirty="0" err="1"/>
                <a:t>decision_CMC</a:t>
              </a:r>
              <a:r>
                <a:rPr lang="en-US" sz="1400" dirty="0"/>
                <a:t>()</a:t>
              </a:r>
            </a:p>
          </p:txBody>
        </p:sp>
        <p:pic>
          <p:nvPicPr>
            <p:cNvPr id="63" name="Picture 62" descr="Chart, shape&#10;&#10;Description automatically generated">
              <a:extLst>
                <a:ext uri="{FF2B5EF4-FFF2-40B4-BE49-F238E27FC236}">
                  <a16:creationId xmlns:a16="http://schemas.microsoft.com/office/drawing/2014/main" id="{8EE45B14-1369-4D62-BC2D-5AC6590E366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202" t="6912" r="5114" b="14252"/>
            <a:stretch/>
          </p:blipFill>
          <p:spPr>
            <a:xfrm>
              <a:off x="9438441" y="5235355"/>
              <a:ext cx="1854107" cy="1005840"/>
            </a:xfrm>
            <a:prstGeom prst="rect">
              <a:avLst/>
            </a:prstGeom>
            <a:ln w="57150">
              <a:solidFill>
                <a:srgbClr val="93AAE3"/>
              </a:solidFill>
            </a:ln>
          </p:spPr>
        </p:pic>
        <p:cxnSp>
          <p:nvCxnSpPr>
            <p:cNvPr id="64" name="Straight Connector 63">
              <a:extLst>
                <a:ext uri="{FF2B5EF4-FFF2-40B4-BE49-F238E27FC236}">
                  <a16:creationId xmlns:a16="http://schemas.microsoft.com/office/drawing/2014/main" id="{CE542D11-09AB-41DF-A4FD-A51A868B6464}"/>
                </a:ext>
              </a:extLst>
            </p:cNvPr>
            <p:cNvCxnSpPr/>
            <p:nvPr/>
          </p:nvCxnSpPr>
          <p:spPr>
            <a:xfrm>
              <a:off x="505200" y="3667731"/>
              <a:ext cx="11273042" cy="0"/>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72EE4A5C-1264-41CC-BF29-6B7B388CDB39}"/>
                </a:ext>
              </a:extLst>
            </p:cNvPr>
            <p:cNvCxnSpPr/>
            <p:nvPr/>
          </p:nvCxnSpPr>
          <p:spPr>
            <a:xfrm>
              <a:off x="511296" y="5091147"/>
              <a:ext cx="11273042" cy="0"/>
            </a:xfrm>
            <a:prstGeom prst="line">
              <a:avLst/>
            </a:prstGeom>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4CFF64A7-7C53-45B0-AC82-CD31A036FEC5}"/>
                </a:ext>
              </a:extLst>
            </p:cNvPr>
            <p:cNvSpPr txBox="1"/>
            <p:nvPr/>
          </p:nvSpPr>
          <p:spPr>
            <a:xfrm>
              <a:off x="6911850" y="3159591"/>
              <a:ext cx="1453494" cy="369332"/>
            </a:xfrm>
            <a:prstGeom prst="rect">
              <a:avLst/>
            </a:prstGeom>
            <a:solidFill>
              <a:schemeClr val="accent2">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dirty="0"/>
                <a:t>Comparison</a:t>
              </a:r>
            </a:p>
          </p:txBody>
        </p:sp>
        <p:sp>
          <p:nvSpPr>
            <p:cNvPr id="17" name="TextBox 16">
              <a:extLst>
                <a:ext uri="{FF2B5EF4-FFF2-40B4-BE49-F238E27FC236}">
                  <a16:creationId xmlns:a16="http://schemas.microsoft.com/office/drawing/2014/main" id="{E6C45D85-F4E1-48EA-8E49-561731887CDD}"/>
                </a:ext>
              </a:extLst>
            </p:cNvPr>
            <p:cNvSpPr txBox="1"/>
            <p:nvPr/>
          </p:nvSpPr>
          <p:spPr>
            <a:xfrm>
              <a:off x="6191794" y="4215543"/>
              <a:ext cx="2738982" cy="307777"/>
            </a:xfrm>
            <a:prstGeom prst="rect">
              <a:avLst/>
            </a:prstGeom>
            <a:solidFill>
              <a:schemeClr val="accent2">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err="1"/>
                <a:t>comparison_allTogether</a:t>
              </a:r>
              <a:r>
                <a:rPr lang="en-US" sz="1400" dirty="0"/>
                <a:t>() %&gt;%</a:t>
              </a:r>
            </a:p>
          </p:txBody>
        </p:sp>
        <p:grpSp>
          <p:nvGrpSpPr>
            <p:cNvPr id="18" name="Group 17">
              <a:extLst>
                <a:ext uri="{FF2B5EF4-FFF2-40B4-BE49-F238E27FC236}">
                  <a16:creationId xmlns:a16="http://schemas.microsoft.com/office/drawing/2014/main" id="{EF3462B0-5A75-4F42-9339-013C5AC20DF6}"/>
                </a:ext>
              </a:extLst>
            </p:cNvPr>
            <p:cNvGrpSpPr>
              <a:grpSpLocks noChangeAspect="1"/>
            </p:cNvGrpSpPr>
            <p:nvPr/>
          </p:nvGrpSpPr>
          <p:grpSpPr>
            <a:xfrm>
              <a:off x="6523327" y="5235355"/>
              <a:ext cx="2075917" cy="1097280"/>
              <a:chOff x="6565901" y="4844100"/>
              <a:chExt cx="1906346" cy="1007649"/>
            </a:xfrm>
          </p:grpSpPr>
          <p:sp>
            <p:nvSpPr>
              <p:cNvPr id="19" name="Rectangle 18">
                <a:extLst>
                  <a:ext uri="{FF2B5EF4-FFF2-40B4-BE49-F238E27FC236}">
                    <a16:creationId xmlns:a16="http://schemas.microsoft.com/office/drawing/2014/main" id="{B00A41EF-65A4-4D29-A9A7-CCC89F999B3F}"/>
                  </a:ext>
                </a:extLst>
              </p:cNvPr>
              <p:cNvSpPr/>
              <p:nvPr/>
            </p:nvSpPr>
            <p:spPr>
              <a:xfrm>
                <a:off x="6565901" y="4844100"/>
                <a:ext cx="1906346" cy="100764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0" name="Group 19">
                <a:extLst>
                  <a:ext uri="{FF2B5EF4-FFF2-40B4-BE49-F238E27FC236}">
                    <a16:creationId xmlns:a16="http://schemas.microsoft.com/office/drawing/2014/main" id="{0725291D-44C7-4CEC-B26A-E71F68616F2F}"/>
                  </a:ext>
                </a:extLst>
              </p:cNvPr>
              <p:cNvGrpSpPr>
                <a:grpSpLocks noChangeAspect="1"/>
              </p:cNvGrpSpPr>
              <p:nvPr/>
            </p:nvGrpSpPr>
            <p:grpSpPr>
              <a:xfrm>
                <a:off x="6614913" y="4890724"/>
                <a:ext cx="1815640" cy="914400"/>
                <a:chOff x="-2044700" y="2498726"/>
                <a:chExt cx="2836529" cy="1428544"/>
              </a:xfrm>
            </p:grpSpPr>
            <p:sp>
              <p:nvSpPr>
                <p:cNvPr id="21" name="Rectangle 20">
                  <a:extLst>
                    <a:ext uri="{FF2B5EF4-FFF2-40B4-BE49-F238E27FC236}">
                      <a16:creationId xmlns:a16="http://schemas.microsoft.com/office/drawing/2014/main" id="{6418D4D1-FDA8-471D-A7CC-7CB8E47F3B7A}"/>
                    </a:ext>
                  </a:extLst>
                </p:cNvPr>
                <p:cNvSpPr/>
                <p:nvPr/>
              </p:nvSpPr>
              <p:spPr>
                <a:xfrm>
                  <a:off x="-2044700" y="2498726"/>
                  <a:ext cx="2836529" cy="14285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2" name="Picture 21" descr="Shape, circle&#10;&#10;Description automatically generated">
                  <a:extLst>
                    <a:ext uri="{FF2B5EF4-FFF2-40B4-BE49-F238E27FC236}">
                      <a16:creationId xmlns:a16="http://schemas.microsoft.com/office/drawing/2014/main" id="{A55D10F9-49F7-4252-85E5-842910CB6C5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2213" t="7117" r="21901" b="2420"/>
                <a:stretch/>
              </p:blipFill>
              <p:spPr>
                <a:xfrm>
                  <a:off x="-601145" y="2538616"/>
                  <a:ext cx="1345543" cy="1344168"/>
                </a:xfrm>
                <a:prstGeom prst="rect">
                  <a:avLst/>
                </a:prstGeom>
              </p:spPr>
            </p:pic>
            <p:pic>
              <p:nvPicPr>
                <p:cNvPr id="23" name="Picture 22" descr="Shape, circle&#10;&#10;Description automatically generated">
                  <a:extLst>
                    <a:ext uri="{FF2B5EF4-FFF2-40B4-BE49-F238E27FC236}">
                      <a16:creationId xmlns:a16="http://schemas.microsoft.com/office/drawing/2014/main" id="{CCD1D513-C86E-4A41-B5F4-69B3468D091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2110" t="6793" r="21700" b="2312"/>
                <a:stretch/>
              </p:blipFill>
              <p:spPr>
                <a:xfrm>
                  <a:off x="-2016150" y="2541496"/>
                  <a:ext cx="1344168" cy="1344168"/>
                </a:xfrm>
                <a:prstGeom prst="rect">
                  <a:avLst/>
                </a:prstGeom>
              </p:spPr>
            </p:pic>
            <p:cxnSp>
              <p:nvCxnSpPr>
                <p:cNvPr id="24" name="Straight Connector 23">
                  <a:extLst>
                    <a:ext uri="{FF2B5EF4-FFF2-40B4-BE49-F238E27FC236}">
                      <a16:creationId xmlns:a16="http://schemas.microsoft.com/office/drawing/2014/main" id="{075FDC21-AC3C-44E3-B44D-7E3F72FF4D36}"/>
                    </a:ext>
                  </a:extLst>
                </p:cNvPr>
                <p:cNvCxnSpPr>
                  <a:cxnSpLocks/>
                </p:cNvCxnSpPr>
                <p:nvPr/>
              </p:nvCxnSpPr>
              <p:spPr>
                <a:xfrm>
                  <a:off x="-1855219" y="2541496"/>
                  <a:ext cx="0" cy="1344168"/>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02135E53-1C18-4559-BD42-80A1ED85C7D4}"/>
                    </a:ext>
                  </a:extLst>
                </p:cNvPr>
                <p:cNvCxnSpPr>
                  <a:cxnSpLocks/>
                </p:cNvCxnSpPr>
                <p:nvPr/>
              </p:nvCxnSpPr>
              <p:spPr>
                <a:xfrm>
                  <a:off x="-1683232" y="2541496"/>
                  <a:ext cx="0" cy="1344168"/>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7B9CBEF9-394D-409D-8B0D-7CB04C02EF2B}"/>
                    </a:ext>
                  </a:extLst>
                </p:cNvPr>
                <p:cNvCxnSpPr>
                  <a:cxnSpLocks/>
                </p:cNvCxnSpPr>
                <p:nvPr/>
              </p:nvCxnSpPr>
              <p:spPr>
                <a:xfrm>
                  <a:off x="-1511246" y="2541496"/>
                  <a:ext cx="0" cy="1344168"/>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F681B6AF-0B9A-4347-BA7E-4B965DF74DCB}"/>
                    </a:ext>
                  </a:extLst>
                </p:cNvPr>
                <p:cNvCxnSpPr>
                  <a:cxnSpLocks/>
                </p:cNvCxnSpPr>
                <p:nvPr/>
              </p:nvCxnSpPr>
              <p:spPr>
                <a:xfrm>
                  <a:off x="-1339259" y="2541496"/>
                  <a:ext cx="0" cy="1344168"/>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07CD95C2-EB62-4AF2-B6AC-B7A7088F0474}"/>
                    </a:ext>
                  </a:extLst>
                </p:cNvPr>
                <p:cNvCxnSpPr>
                  <a:cxnSpLocks/>
                </p:cNvCxnSpPr>
                <p:nvPr/>
              </p:nvCxnSpPr>
              <p:spPr>
                <a:xfrm>
                  <a:off x="-1167273" y="2541496"/>
                  <a:ext cx="0" cy="1344168"/>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97F61900-1A74-4709-8546-6F3C49ED47A9}"/>
                    </a:ext>
                  </a:extLst>
                </p:cNvPr>
                <p:cNvCxnSpPr>
                  <a:cxnSpLocks/>
                </p:cNvCxnSpPr>
                <p:nvPr/>
              </p:nvCxnSpPr>
              <p:spPr>
                <a:xfrm>
                  <a:off x="-995286" y="2541496"/>
                  <a:ext cx="0" cy="1344168"/>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0EE08DE4-C37B-4708-B7DE-5092C6EDDF04}"/>
                    </a:ext>
                  </a:extLst>
                </p:cNvPr>
                <p:cNvCxnSpPr>
                  <a:cxnSpLocks/>
                </p:cNvCxnSpPr>
                <p:nvPr/>
              </p:nvCxnSpPr>
              <p:spPr>
                <a:xfrm>
                  <a:off x="-823300" y="2541496"/>
                  <a:ext cx="0" cy="1344168"/>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1E51D885-069D-428D-9989-90B67C669952}"/>
                    </a:ext>
                  </a:extLst>
                </p:cNvPr>
                <p:cNvCxnSpPr>
                  <a:cxnSpLocks/>
                </p:cNvCxnSpPr>
                <p:nvPr/>
              </p:nvCxnSpPr>
              <p:spPr>
                <a:xfrm flipH="1">
                  <a:off x="-2009210" y="2688161"/>
                  <a:ext cx="1331791" cy="0"/>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E385C495-CCC8-4018-8113-855DC965753D}"/>
                    </a:ext>
                  </a:extLst>
                </p:cNvPr>
                <p:cNvCxnSpPr>
                  <a:cxnSpLocks/>
                </p:cNvCxnSpPr>
                <p:nvPr/>
              </p:nvCxnSpPr>
              <p:spPr>
                <a:xfrm flipH="1">
                  <a:off x="-2009210" y="2862340"/>
                  <a:ext cx="1331791" cy="0"/>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22DDB467-9483-4759-B1A8-6D7660A8EF54}"/>
                    </a:ext>
                  </a:extLst>
                </p:cNvPr>
                <p:cNvCxnSpPr>
                  <a:cxnSpLocks/>
                </p:cNvCxnSpPr>
                <p:nvPr/>
              </p:nvCxnSpPr>
              <p:spPr>
                <a:xfrm flipH="1">
                  <a:off x="-2009210" y="3036520"/>
                  <a:ext cx="1331791" cy="0"/>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19D84D91-B0D7-4936-860B-86BCC9ECBDAD}"/>
                    </a:ext>
                  </a:extLst>
                </p:cNvPr>
                <p:cNvCxnSpPr>
                  <a:cxnSpLocks/>
                </p:cNvCxnSpPr>
                <p:nvPr/>
              </p:nvCxnSpPr>
              <p:spPr>
                <a:xfrm flipH="1">
                  <a:off x="-2009210" y="3210700"/>
                  <a:ext cx="1331791" cy="0"/>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384121DC-DF50-46BC-8880-7E797C5C37C9}"/>
                    </a:ext>
                  </a:extLst>
                </p:cNvPr>
                <p:cNvCxnSpPr>
                  <a:cxnSpLocks/>
                </p:cNvCxnSpPr>
                <p:nvPr/>
              </p:nvCxnSpPr>
              <p:spPr>
                <a:xfrm flipH="1">
                  <a:off x="-2009210" y="3384879"/>
                  <a:ext cx="1331791" cy="0"/>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97A6AB87-E9DB-47CF-88F6-42CE2CF05C86}"/>
                    </a:ext>
                  </a:extLst>
                </p:cNvPr>
                <p:cNvCxnSpPr>
                  <a:cxnSpLocks/>
                </p:cNvCxnSpPr>
                <p:nvPr/>
              </p:nvCxnSpPr>
              <p:spPr>
                <a:xfrm flipH="1">
                  <a:off x="-2009210" y="3559059"/>
                  <a:ext cx="1331791" cy="0"/>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5AED1413-C4D3-4E65-8040-41AA6CB71633}"/>
                    </a:ext>
                  </a:extLst>
                </p:cNvPr>
                <p:cNvCxnSpPr>
                  <a:cxnSpLocks/>
                </p:cNvCxnSpPr>
                <p:nvPr/>
              </p:nvCxnSpPr>
              <p:spPr>
                <a:xfrm flipH="1">
                  <a:off x="-2009210" y="3733238"/>
                  <a:ext cx="1331791" cy="0"/>
                </a:xfrm>
                <a:prstGeom prst="line">
                  <a:avLst/>
                </a:prstGeom>
                <a:ln w="6350">
                  <a:solidFill>
                    <a:schemeClr val="tx1"/>
                  </a:solidFill>
                </a:ln>
              </p:spPr>
              <p:style>
                <a:lnRef idx="3">
                  <a:schemeClr val="dk1"/>
                </a:lnRef>
                <a:fillRef idx="0">
                  <a:schemeClr val="dk1"/>
                </a:fillRef>
                <a:effectRef idx="2">
                  <a:schemeClr val="dk1"/>
                </a:effectRef>
                <a:fontRef idx="minor">
                  <a:schemeClr val="tx1"/>
                </a:fontRef>
              </p:style>
            </p:cxnSp>
            <p:sp>
              <p:nvSpPr>
                <p:cNvPr id="38" name="Rectangle 37">
                  <a:extLst>
                    <a:ext uri="{FF2B5EF4-FFF2-40B4-BE49-F238E27FC236}">
                      <a16:creationId xmlns:a16="http://schemas.microsoft.com/office/drawing/2014/main" id="{498D8BE2-36DE-4FC1-A9F3-9BD4E60F6CA1}"/>
                    </a:ext>
                  </a:extLst>
                </p:cNvPr>
                <p:cNvSpPr/>
                <p:nvPr/>
              </p:nvSpPr>
              <p:spPr>
                <a:xfrm>
                  <a:off x="-1855219" y="2688161"/>
                  <a:ext cx="171982" cy="174175"/>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2">
                          <a:lumMod val="40000"/>
                          <a:lumOff val="60000"/>
                        </a:schemeClr>
                      </a:solidFill>
                    </a:ln>
                    <a:solidFill>
                      <a:schemeClr val="accent2">
                        <a:lumMod val="40000"/>
                        <a:lumOff val="60000"/>
                      </a:schemeClr>
                    </a:solidFill>
                  </a:endParaRPr>
                </a:p>
              </p:txBody>
            </p:sp>
            <p:sp>
              <p:nvSpPr>
                <p:cNvPr id="39" name="Rectangle 38">
                  <a:extLst>
                    <a:ext uri="{FF2B5EF4-FFF2-40B4-BE49-F238E27FC236}">
                      <a16:creationId xmlns:a16="http://schemas.microsoft.com/office/drawing/2014/main" id="{D31D968F-4F47-46B0-B26F-2900C1882608}"/>
                    </a:ext>
                  </a:extLst>
                </p:cNvPr>
                <p:cNvSpPr/>
                <p:nvPr/>
              </p:nvSpPr>
              <p:spPr>
                <a:xfrm>
                  <a:off x="-521237" y="2569282"/>
                  <a:ext cx="521208" cy="521208"/>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2">
                          <a:lumMod val="40000"/>
                          <a:lumOff val="60000"/>
                        </a:schemeClr>
                      </a:solidFill>
                    </a:ln>
                    <a:solidFill>
                      <a:schemeClr val="accent2">
                        <a:lumMod val="40000"/>
                        <a:lumOff val="60000"/>
                      </a:schemeClr>
                    </a:solidFill>
                  </a:endParaRPr>
                </a:p>
              </p:txBody>
            </p:sp>
            <p:cxnSp>
              <p:nvCxnSpPr>
                <p:cNvPr id="40" name="Straight Arrow Connector 39">
                  <a:extLst>
                    <a:ext uri="{FF2B5EF4-FFF2-40B4-BE49-F238E27FC236}">
                      <a16:creationId xmlns:a16="http://schemas.microsoft.com/office/drawing/2014/main" id="{2BCDC718-D374-4D94-86A3-883A2BBA7E3D}"/>
                    </a:ext>
                  </a:extLst>
                </p:cNvPr>
                <p:cNvCxnSpPr>
                  <a:stCxn id="38" idx="3"/>
                  <a:endCxn id="39" idx="1"/>
                </p:cNvCxnSpPr>
                <p:nvPr/>
              </p:nvCxnSpPr>
              <p:spPr>
                <a:xfrm>
                  <a:off x="-1683237" y="2775249"/>
                  <a:ext cx="1162000" cy="54637"/>
                </a:xfrm>
                <a:prstGeom prst="straightConnector1">
                  <a:avLst/>
                </a:prstGeom>
                <a:ln>
                  <a:solidFill>
                    <a:schemeClr val="accent2">
                      <a:lumMod val="60000"/>
                      <a:lumOff val="40000"/>
                    </a:schemeClr>
                  </a:solidFill>
                  <a:tailEnd type="triangle"/>
                </a:ln>
              </p:spPr>
              <p:style>
                <a:lnRef idx="3">
                  <a:schemeClr val="accent2"/>
                </a:lnRef>
                <a:fillRef idx="0">
                  <a:schemeClr val="accent2"/>
                </a:fillRef>
                <a:effectRef idx="2">
                  <a:schemeClr val="accent2"/>
                </a:effectRef>
                <a:fontRef idx="minor">
                  <a:schemeClr val="tx1"/>
                </a:fontRef>
              </p:style>
            </p:cxnSp>
          </p:grpSp>
        </p:grpSp>
        <p:sp>
          <p:nvSpPr>
            <p:cNvPr id="66" name="TextBox 65">
              <a:extLst>
                <a:ext uri="{FF2B5EF4-FFF2-40B4-BE49-F238E27FC236}">
                  <a16:creationId xmlns:a16="http://schemas.microsoft.com/office/drawing/2014/main" id="{18ED8E49-4C72-4E27-9D3C-D08AF53879BB}"/>
                </a:ext>
              </a:extLst>
            </p:cNvPr>
            <p:cNvSpPr txBox="1"/>
            <p:nvPr/>
          </p:nvSpPr>
          <p:spPr>
            <a:xfrm rot="10800000">
              <a:off x="403114" y="3008278"/>
              <a:ext cx="461665" cy="664326"/>
            </a:xfrm>
            <a:prstGeom prst="rect">
              <a:avLst/>
            </a:prstGeom>
            <a:noFill/>
          </p:spPr>
          <p:txBody>
            <a:bodyPr vert="eaVert" wrap="square" rtlCol="0">
              <a:spAutoFit/>
            </a:bodyPr>
            <a:lstStyle/>
            <a:p>
              <a:pPr algn="ctr"/>
              <a:r>
                <a:rPr lang="en-US" dirty="0"/>
                <a:t>Stage</a:t>
              </a:r>
            </a:p>
          </p:txBody>
        </p:sp>
        <p:sp>
          <p:nvSpPr>
            <p:cNvPr id="67" name="TextBox 66">
              <a:extLst>
                <a:ext uri="{FF2B5EF4-FFF2-40B4-BE49-F238E27FC236}">
                  <a16:creationId xmlns:a16="http://schemas.microsoft.com/office/drawing/2014/main" id="{912D88E7-05D4-4EFB-B172-1CB9112BCDED}"/>
                </a:ext>
              </a:extLst>
            </p:cNvPr>
            <p:cNvSpPr txBox="1"/>
            <p:nvPr/>
          </p:nvSpPr>
          <p:spPr>
            <a:xfrm rot="10800000">
              <a:off x="403114" y="3899680"/>
              <a:ext cx="461665" cy="939501"/>
            </a:xfrm>
            <a:prstGeom prst="rect">
              <a:avLst/>
            </a:prstGeom>
            <a:noFill/>
          </p:spPr>
          <p:txBody>
            <a:bodyPr vert="eaVert" wrap="square" rtlCol="0">
              <a:spAutoFit/>
            </a:bodyPr>
            <a:lstStyle/>
            <a:p>
              <a:pPr algn="ctr"/>
              <a:r>
                <a:rPr lang="en-US" dirty="0"/>
                <a:t>Pipeline</a:t>
              </a:r>
            </a:p>
          </p:txBody>
        </p:sp>
        <p:sp>
          <p:nvSpPr>
            <p:cNvPr id="68" name="TextBox 67">
              <a:extLst>
                <a:ext uri="{FF2B5EF4-FFF2-40B4-BE49-F238E27FC236}">
                  <a16:creationId xmlns:a16="http://schemas.microsoft.com/office/drawing/2014/main" id="{BFD42207-376D-4187-93A4-71C9BBCA5E76}"/>
                </a:ext>
              </a:extLst>
            </p:cNvPr>
            <p:cNvSpPr txBox="1"/>
            <p:nvPr/>
          </p:nvSpPr>
          <p:spPr>
            <a:xfrm rot="10800000">
              <a:off x="399728" y="5283318"/>
              <a:ext cx="461665" cy="939501"/>
            </a:xfrm>
            <a:prstGeom prst="rect">
              <a:avLst/>
            </a:prstGeom>
            <a:noFill/>
          </p:spPr>
          <p:txBody>
            <a:bodyPr vert="eaVert" wrap="square" rtlCol="0">
              <a:spAutoFit/>
            </a:bodyPr>
            <a:lstStyle/>
            <a:p>
              <a:pPr algn="ctr"/>
              <a:r>
                <a:rPr lang="en-US" dirty="0"/>
                <a:t>Results</a:t>
              </a:r>
            </a:p>
          </p:txBody>
        </p:sp>
      </p:grpSp>
    </p:spTree>
    <p:extLst>
      <p:ext uri="{BB962C8B-B14F-4D97-AF65-F5344CB8AC3E}">
        <p14:creationId xmlns:p14="http://schemas.microsoft.com/office/powerpoint/2010/main" val="376790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A002A0-DF75-4320-A8CF-6E5B7159CFAA}"/>
              </a:ext>
            </a:extLst>
          </p:cNvPr>
          <p:cNvSpPr>
            <a:spLocks noGrp="1"/>
          </p:cNvSpPr>
          <p:nvPr>
            <p:ph idx="1"/>
          </p:nvPr>
        </p:nvSpPr>
        <p:spPr>
          <a:xfrm>
            <a:off x="838200" y="1501880"/>
            <a:ext cx="10515600" cy="774652"/>
          </a:xfrm>
        </p:spPr>
        <p:txBody>
          <a:bodyPr>
            <a:normAutofit fontScale="85000" lnSpcReduction="20000"/>
          </a:bodyPr>
          <a:lstStyle/>
          <a:p>
            <a:r>
              <a:rPr lang="en-US" dirty="0"/>
              <a:t>What is effect of changing a piece of the pipeline?</a:t>
            </a:r>
          </a:p>
          <a:p>
            <a:r>
              <a:rPr lang="en-US" dirty="0"/>
              <a:t>What settings are optimal for a piece of the pipeline?</a:t>
            </a:r>
          </a:p>
          <a:p>
            <a:endParaRPr lang="en-US" dirty="0"/>
          </a:p>
          <a:p>
            <a:endParaRPr lang="en-US" dirty="0"/>
          </a:p>
          <a:p>
            <a:endParaRPr lang="en-US" dirty="0"/>
          </a:p>
        </p:txBody>
      </p:sp>
      <p:sp>
        <p:nvSpPr>
          <p:cNvPr id="2" name="Title 1">
            <a:extLst>
              <a:ext uri="{FF2B5EF4-FFF2-40B4-BE49-F238E27FC236}">
                <a16:creationId xmlns:a16="http://schemas.microsoft.com/office/drawing/2014/main" id="{B45019B5-1840-41B2-A58F-9404090FC860}"/>
              </a:ext>
            </a:extLst>
          </p:cNvPr>
          <p:cNvSpPr>
            <a:spLocks noGrp="1"/>
          </p:cNvSpPr>
          <p:nvPr>
            <p:ph type="title"/>
          </p:nvPr>
        </p:nvSpPr>
        <p:spPr/>
        <p:txBody>
          <a:bodyPr/>
          <a:lstStyle/>
          <a:p>
            <a:r>
              <a:rPr lang="en-US" dirty="0"/>
              <a:t>Experimentation with the CMC algorithms</a:t>
            </a:r>
          </a:p>
        </p:txBody>
      </p:sp>
      <p:grpSp>
        <p:nvGrpSpPr>
          <p:cNvPr id="14" name="Group 13">
            <a:extLst>
              <a:ext uri="{FF2B5EF4-FFF2-40B4-BE49-F238E27FC236}">
                <a16:creationId xmlns:a16="http://schemas.microsoft.com/office/drawing/2014/main" id="{798A0872-996F-4D97-9E07-626C240CF640}"/>
              </a:ext>
            </a:extLst>
          </p:cNvPr>
          <p:cNvGrpSpPr/>
          <p:nvPr/>
        </p:nvGrpSpPr>
        <p:grpSpPr>
          <a:xfrm>
            <a:off x="765485" y="2585815"/>
            <a:ext cx="10390941" cy="1173324"/>
            <a:chOff x="604036" y="2584807"/>
            <a:chExt cx="10390941" cy="1173324"/>
          </a:xfrm>
        </p:grpSpPr>
        <p:sp>
          <p:nvSpPr>
            <p:cNvPr id="4" name="TextBox 3">
              <a:extLst>
                <a:ext uri="{FF2B5EF4-FFF2-40B4-BE49-F238E27FC236}">
                  <a16:creationId xmlns:a16="http://schemas.microsoft.com/office/drawing/2014/main" id="{5C1EEF47-E410-466E-A88D-A42287A88390}"/>
                </a:ext>
              </a:extLst>
            </p:cNvPr>
            <p:cNvSpPr txBox="1"/>
            <p:nvPr/>
          </p:nvSpPr>
          <p:spPr>
            <a:xfrm>
              <a:off x="604036" y="3050316"/>
              <a:ext cx="1887748" cy="307777"/>
            </a:xfrm>
            <a:prstGeom prst="rect">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Cartridge Cases %&gt;%</a:t>
              </a:r>
            </a:p>
          </p:txBody>
        </p:sp>
        <p:sp>
          <p:nvSpPr>
            <p:cNvPr id="5" name="TextBox 4">
              <a:extLst>
                <a:ext uri="{FF2B5EF4-FFF2-40B4-BE49-F238E27FC236}">
                  <a16:creationId xmlns:a16="http://schemas.microsoft.com/office/drawing/2014/main" id="{6CE94D3F-4725-4DCF-A388-97028DF4390A}"/>
                </a:ext>
              </a:extLst>
            </p:cNvPr>
            <p:cNvSpPr txBox="1"/>
            <p:nvPr/>
          </p:nvSpPr>
          <p:spPr>
            <a:xfrm>
              <a:off x="3289438" y="2584807"/>
              <a:ext cx="2066150" cy="307777"/>
            </a:xfrm>
            <a:prstGeom prst="rect">
              <a:avLst/>
            </a:prstGeom>
            <a:solidFill>
              <a:srgbClr val="FEDD5E"/>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400" dirty="0" err="1"/>
                <a:t>preProcess_crop</a:t>
              </a:r>
              <a:r>
                <a:rPr lang="en-US" sz="1400" dirty="0"/>
                <a:t>() %&gt;%</a:t>
              </a:r>
            </a:p>
          </p:txBody>
        </p:sp>
        <p:sp>
          <p:nvSpPr>
            <p:cNvPr id="6" name="TextBox 5">
              <a:extLst>
                <a:ext uri="{FF2B5EF4-FFF2-40B4-BE49-F238E27FC236}">
                  <a16:creationId xmlns:a16="http://schemas.microsoft.com/office/drawing/2014/main" id="{D1399632-3965-4E06-9993-81CE6751ECAD}"/>
                </a:ext>
              </a:extLst>
            </p:cNvPr>
            <p:cNvSpPr txBox="1"/>
            <p:nvPr/>
          </p:nvSpPr>
          <p:spPr>
            <a:xfrm>
              <a:off x="2953022" y="3018589"/>
              <a:ext cx="2738982" cy="307777"/>
            </a:xfrm>
            <a:prstGeom prst="rect">
              <a:avLst/>
            </a:prstGeom>
            <a:solidFill>
              <a:srgbClr val="FEDD5E"/>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400" dirty="0" err="1"/>
                <a:t>preProcess_removeTrend</a:t>
              </a:r>
              <a:r>
                <a:rPr lang="en-US" sz="1400" dirty="0"/>
                <a:t>() %&gt;%</a:t>
              </a:r>
            </a:p>
          </p:txBody>
        </p:sp>
        <p:sp>
          <p:nvSpPr>
            <p:cNvPr id="7" name="TextBox 6">
              <a:extLst>
                <a:ext uri="{FF2B5EF4-FFF2-40B4-BE49-F238E27FC236}">
                  <a16:creationId xmlns:a16="http://schemas.microsoft.com/office/drawing/2014/main" id="{6DB1F3E8-9C6C-43FA-9B33-B31FD48A2523}"/>
                </a:ext>
              </a:extLst>
            </p:cNvPr>
            <p:cNvSpPr txBox="1"/>
            <p:nvPr/>
          </p:nvSpPr>
          <p:spPr>
            <a:xfrm>
              <a:off x="3018859" y="3450354"/>
              <a:ext cx="2615802" cy="307777"/>
            </a:xfrm>
            <a:prstGeom prst="rect">
              <a:avLst/>
            </a:prstGeom>
            <a:solidFill>
              <a:srgbClr val="FEDD5E"/>
            </a:solidFill>
            <a:ln w="38100">
              <a:solidFill>
                <a:srgbClr val="221F1F"/>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400" dirty="0" err="1"/>
                <a:t>preProcess_gaussFilter</a:t>
              </a:r>
              <a:r>
                <a:rPr lang="en-US" sz="1400" dirty="0"/>
                <a:t>() %&gt;%</a:t>
              </a:r>
            </a:p>
          </p:txBody>
        </p:sp>
        <p:sp>
          <p:nvSpPr>
            <p:cNvPr id="8" name="TextBox 7">
              <a:extLst>
                <a:ext uri="{FF2B5EF4-FFF2-40B4-BE49-F238E27FC236}">
                  <a16:creationId xmlns:a16="http://schemas.microsoft.com/office/drawing/2014/main" id="{F7FAB0D3-08EA-4581-94A6-463922096E01}"/>
                </a:ext>
              </a:extLst>
            </p:cNvPr>
            <p:cNvSpPr txBox="1"/>
            <p:nvPr/>
          </p:nvSpPr>
          <p:spPr>
            <a:xfrm>
              <a:off x="6153242" y="3050316"/>
              <a:ext cx="2738982" cy="307777"/>
            </a:xfrm>
            <a:prstGeom prst="rect">
              <a:avLst/>
            </a:prstGeom>
            <a:solidFill>
              <a:schemeClr val="accent2">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err="1"/>
                <a:t>comparison_allTogether</a:t>
              </a:r>
              <a:r>
                <a:rPr lang="en-US" sz="1400" dirty="0"/>
                <a:t>() %&gt;%</a:t>
              </a:r>
            </a:p>
          </p:txBody>
        </p:sp>
        <p:sp>
          <p:nvSpPr>
            <p:cNvPr id="9" name="TextBox 8">
              <a:extLst>
                <a:ext uri="{FF2B5EF4-FFF2-40B4-BE49-F238E27FC236}">
                  <a16:creationId xmlns:a16="http://schemas.microsoft.com/office/drawing/2014/main" id="{02BD10A1-B1F3-4040-8C6F-5C1E2A72283E}"/>
                </a:ext>
              </a:extLst>
            </p:cNvPr>
            <p:cNvSpPr txBox="1"/>
            <p:nvPr/>
          </p:nvSpPr>
          <p:spPr>
            <a:xfrm>
              <a:off x="9480380" y="3050316"/>
              <a:ext cx="1514597" cy="307777"/>
            </a:xfrm>
            <a:prstGeom prst="rect">
              <a:avLst/>
            </a:prstGeom>
            <a:solidFill>
              <a:schemeClr val="tx2">
                <a:lumMod val="40000"/>
                <a:lumOff val="60000"/>
              </a:schemeClr>
            </a:solid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400" dirty="0" err="1"/>
                <a:t>decision_CMC</a:t>
              </a:r>
              <a:r>
                <a:rPr lang="en-US" sz="1400" dirty="0"/>
                <a:t>()</a:t>
              </a:r>
            </a:p>
          </p:txBody>
        </p:sp>
      </p:grpSp>
      <p:grpSp>
        <p:nvGrpSpPr>
          <p:cNvPr id="13" name="Group 12">
            <a:extLst>
              <a:ext uri="{FF2B5EF4-FFF2-40B4-BE49-F238E27FC236}">
                <a16:creationId xmlns:a16="http://schemas.microsoft.com/office/drawing/2014/main" id="{DA23FCDD-B333-4324-A414-64F9EEE1BC9C}"/>
              </a:ext>
            </a:extLst>
          </p:cNvPr>
          <p:cNvGrpSpPr/>
          <p:nvPr/>
        </p:nvGrpSpPr>
        <p:grpSpPr>
          <a:xfrm>
            <a:off x="1778229" y="4102166"/>
            <a:ext cx="8635542" cy="2298360"/>
            <a:chOff x="1889576" y="4102166"/>
            <a:chExt cx="8635542" cy="2298360"/>
          </a:xfrm>
        </p:grpSpPr>
        <p:grpSp>
          <p:nvGrpSpPr>
            <p:cNvPr id="12" name="Group 11">
              <a:extLst>
                <a:ext uri="{FF2B5EF4-FFF2-40B4-BE49-F238E27FC236}">
                  <a16:creationId xmlns:a16="http://schemas.microsoft.com/office/drawing/2014/main" id="{1BAA8DE1-2901-4D9C-9FB6-ED7BDF6AEC56}"/>
                </a:ext>
              </a:extLst>
            </p:cNvPr>
            <p:cNvGrpSpPr/>
            <p:nvPr/>
          </p:nvGrpSpPr>
          <p:grpSpPr>
            <a:xfrm>
              <a:off x="1889576" y="4186484"/>
              <a:ext cx="1787871" cy="2209470"/>
              <a:chOff x="1944440" y="4186197"/>
              <a:chExt cx="1787871" cy="2209470"/>
            </a:xfrm>
          </p:grpSpPr>
          <p:pic>
            <p:nvPicPr>
              <p:cNvPr id="34" name="Picture 33" descr="Shape, circle&#10;&#10;Description automatically generated">
                <a:extLst>
                  <a:ext uri="{FF2B5EF4-FFF2-40B4-BE49-F238E27FC236}">
                    <a16:creationId xmlns:a16="http://schemas.microsoft.com/office/drawing/2014/main" id="{D92580B6-F7FA-4C31-9A16-662280B089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289" t="6681" r="21926" b="2707"/>
              <a:stretch/>
            </p:blipFill>
            <p:spPr>
              <a:xfrm>
                <a:off x="1944440" y="4603443"/>
                <a:ext cx="1787871" cy="1792224"/>
              </a:xfrm>
              <a:prstGeom prst="rect">
                <a:avLst/>
              </a:prstGeom>
            </p:spPr>
          </p:pic>
          <p:sp>
            <p:nvSpPr>
              <p:cNvPr id="37" name="TextBox 36">
                <a:extLst>
                  <a:ext uri="{FF2B5EF4-FFF2-40B4-BE49-F238E27FC236}">
                    <a16:creationId xmlns:a16="http://schemas.microsoft.com/office/drawing/2014/main" id="{C4BA8097-BFC1-41CA-99E3-97BFF50DE7A4}"/>
                  </a:ext>
                </a:extLst>
              </p:cNvPr>
              <p:cNvSpPr txBox="1"/>
              <p:nvPr/>
            </p:nvSpPr>
            <p:spPr>
              <a:xfrm>
                <a:off x="2288919" y="4186197"/>
                <a:ext cx="1098910" cy="369332"/>
              </a:xfrm>
              <a:prstGeom prst="rect">
                <a:avLst/>
              </a:prstGeom>
              <a:noFill/>
            </p:spPr>
            <p:txBody>
              <a:bodyPr wrap="square" rtlCol="0">
                <a:spAutoFit/>
              </a:bodyPr>
              <a:lstStyle/>
              <a:p>
                <a:pPr algn="ctr"/>
                <a:r>
                  <a:rPr lang="en-US" dirty="0"/>
                  <a:t>No Filter</a:t>
                </a:r>
              </a:p>
            </p:txBody>
          </p:sp>
        </p:grpSp>
        <p:grpSp>
          <p:nvGrpSpPr>
            <p:cNvPr id="11" name="Group 10">
              <a:extLst>
                <a:ext uri="{FF2B5EF4-FFF2-40B4-BE49-F238E27FC236}">
                  <a16:creationId xmlns:a16="http://schemas.microsoft.com/office/drawing/2014/main" id="{81E6AC74-91E8-4906-9017-400A7F3437CC}"/>
                </a:ext>
              </a:extLst>
            </p:cNvPr>
            <p:cNvGrpSpPr/>
            <p:nvPr/>
          </p:nvGrpSpPr>
          <p:grpSpPr>
            <a:xfrm>
              <a:off x="8467160" y="4102166"/>
              <a:ext cx="2057958" cy="2297599"/>
              <a:chOff x="8522024" y="4101879"/>
              <a:chExt cx="2057958" cy="2297599"/>
            </a:xfrm>
          </p:grpSpPr>
          <p:pic>
            <p:nvPicPr>
              <p:cNvPr id="45" name="Picture 44" descr="Shape, circle&#10;&#10;Description automatically generated">
                <a:extLst>
                  <a:ext uri="{FF2B5EF4-FFF2-40B4-BE49-F238E27FC236}">
                    <a16:creationId xmlns:a16="http://schemas.microsoft.com/office/drawing/2014/main" id="{21FD9CE1-9460-4755-B74F-76F0D699CC0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597" t="6541" r="21184" b="1789"/>
              <a:stretch/>
            </p:blipFill>
            <p:spPr>
              <a:xfrm>
                <a:off x="8640785" y="4599633"/>
                <a:ext cx="1820437" cy="1799845"/>
              </a:xfrm>
              <a:prstGeom prst="rect">
                <a:avLst/>
              </a:prstGeom>
            </p:spPr>
          </p:pic>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0F3A2B7-613D-4508-8E3B-053855200A42}"/>
                      </a:ext>
                    </a:extLst>
                  </p:cNvPr>
                  <p:cNvSpPr txBox="1"/>
                  <p:nvPr/>
                </p:nvSpPr>
                <p:spPr>
                  <a:xfrm>
                    <a:off x="8522024" y="4101879"/>
                    <a:ext cx="2057958" cy="537968"/>
                  </a:xfrm>
                  <a:prstGeom prst="rect">
                    <a:avLst/>
                  </a:prstGeom>
                  <a:noFill/>
                </p:spPr>
                <p:txBody>
                  <a:bodyPr wrap="square" rtlCol="0">
                    <a:spAutoFit/>
                  </a:bodyPr>
                  <a:lstStyle/>
                  <a:p>
                    <a:pPr algn="ctr"/>
                    <a:r>
                      <a:rPr lang="en-US" dirty="0"/>
                      <a:t>Bandpass Filtered, </a:t>
                    </a:r>
                    <a14:m>
                      <m:oMath xmlns:m="http://schemas.openxmlformats.org/officeDocument/2006/math">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𝜆</m:t>
                            </m:r>
                          </m:e>
                          <m:sub>
                            <m:r>
                              <a:rPr lang="en-US" sz="1050" b="0" i="1" smtClean="0">
                                <a:latin typeface="Cambria Math" panose="02040503050406030204" pitchFamily="18" charset="0"/>
                              </a:rPr>
                              <m:t>𝑐</m:t>
                            </m:r>
                            <m:r>
                              <a:rPr lang="en-US" sz="1050" b="0" i="1" smtClean="0">
                                <a:latin typeface="Cambria Math" panose="02040503050406030204" pitchFamily="18" charset="0"/>
                              </a:rPr>
                              <m:t>,</m:t>
                            </m:r>
                            <m:r>
                              <a:rPr lang="en-US" sz="1050" b="0" i="1" smtClean="0">
                                <a:latin typeface="Cambria Math" panose="02040503050406030204" pitchFamily="18" charset="0"/>
                              </a:rPr>
                              <m:t>𝑙</m:t>
                            </m:r>
                          </m:sub>
                        </m:sSub>
                        <m:r>
                          <a:rPr lang="en-US" sz="1050" b="0" i="1" smtClean="0">
                            <a:latin typeface="Cambria Math" panose="02040503050406030204" pitchFamily="18" charset="0"/>
                          </a:rPr>
                          <m:t>=32 </m:t>
                        </m:r>
                        <m:r>
                          <a:rPr lang="en-US" sz="1050" b="0" i="1" smtClean="0">
                            <a:latin typeface="Cambria Math" panose="02040503050406030204" pitchFamily="18" charset="0"/>
                          </a:rPr>
                          <m:t>𝜇</m:t>
                        </m:r>
                        <m:r>
                          <a:rPr lang="en-US" sz="1050" b="0" i="1" smtClean="0">
                            <a:latin typeface="Cambria Math" panose="02040503050406030204" pitchFamily="18" charset="0"/>
                          </a:rPr>
                          <m:t>𝑚</m:t>
                        </m:r>
                        <m:r>
                          <a:rPr lang="en-US" sz="1050" b="0" i="1" smtClean="0">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𝜆</m:t>
                            </m:r>
                          </m:e>
                          <m:sub>
                            <m:r>
                              <a:rPr lang="en-US" sz="1050" i="1">
                                <a:latin typeface="Cambria Math" panose="02040503050406030204" pitchFamily="18" charset="0"/>
                              </a:rPr>
                              <m:t>𝑐</m:t>
                            </m:r>
                            <m:r>
                              <a:rPr lang="en-US" sz="1050" i="1">
                                <a:latin typeface="Cambria Math" panose="02040503050406030204" pitchFamily="18" charset="0"/>
                              </a:rPr>
                              <m:t>,</m:t>
                            </m:r>
                            <m:r>
                              <a:rPr lang="en-US" sz="1050" b="0" i="1" smtClean="0">
                                <a:latin typeface="Cambria Math" panose="02040503050406030204" pitchFamily="18" charset="0"/>
                              </a:rPr>
                              <m:t>𝑢</m:t>
                            </m:r>
                          </m:sub>
                        </m:sSub>
                        <m:r>
                          <a:rPr lang="en-US" sz="1050" i="1">
                            <a:latin typeface="Cambria Math" panose="02040503050406030204" pitchFamily="18" charset="0"/>
                          </a:rPr>
                          <m:t>=</m:t>
                        </m:r>
                        <m:r>
                          <a:rPr lang="en-US" sz="1050" b="0" i="1" smtClean="0">
                            <a:latin typeface="Cambria Math" panose="02040503050406030204" pitchFamily="18" charset="0"/>
                          </a:rPr>
                          <m:t>500</m:t>
                        </m:r>
                        <m:r>
                          <a:rPr lang="en-US" sz="1050" i="1">
                            <a:latin typeface="Cambria Math" panose="02040503050406030204" pitchFamily="18" charset="0"/>
                          </a:rPr>
                          <m:t> </m:t>
                        </m:r>
                        <m:r>
                          <a:rPr lang="en-US" sz="1050" i="1">
                            <a:latin typeface="Cambria Math" panose="02040503050406030204" pitchFamily="18" charset="0"/>
                          </a:rPr>
                          <m:t>𝜇</m:t>
                        </m:r>
                        <m:r>
                          <a:rPr lang="en-US" sz="1050" i="1">
                            <a:latin typeface="Cambria Math" panose="02040503050406030204" pitchFamily="18" charset="0"/>
                          </a:rPr>
                          <m:t>𝑚</m:t>
                        </m:r>
                      </m:oMath>
                    </a14:m>
                    <a:endParaRPr lang="en-US" dirty="0"/>
                  </a:p>
                </p:txBody>
              </p:sp>
            </mc:Choice>
            <mc:Fallback xmlns="">
              <p:sp>
                <p:nvSpPr>
                  <p:cNvPr id="48" name="TextBox 47">
                    <a:extLst>
                      <a:ext uri="{FF2B5EF4-FFF2-40B4-BE49-F238E27FC236}">
                        <a16:creationId xmlns:a16="http://schemas.microsoft.com/office/drawing/2014/main" id="{50F3A2B7-613D-4508-8E3B-053855200A42}"/>
                      </a:ext>
                    </a:extLst>
                  </p:cNvPr>
                  <p:cNvSpPr txBox="1">
                    <a:spLocks noRot="1" noChangeAspect="1" noMove="1" noResize="1" noEditPoints="1" noAdjustHandles="1" noChangeArrowheads="1" noChangeShapeType="1" noTextEdit="1"/>
                  </p:cNvSpPr>
                  <p:nvPr/>
                </p:nvSpPr>
                <p:spPr>
                  <a:xfrm>
                    <a:off x="8522024" y="4101879"/>
                    <a:ext cx="2057958" cy="537968"/>
                  </a:xfrm>
                  <a:prstGeom prst="rect">
                    <a:avLst/>
                  </a:prstGeom>
                  <a:blipFill>
                    <a:blip r:embed="rId5"/>
                    <a:stretch>
                      <a:fillRect l="-2671" t="-6818" r="-4748"/>
                    </a:stretch>
                  </a:blipFill>
                </p:spPr>
                <p:txBody>
                  <a:bodyPr/>
                  <a:lstStyle/>
                  <a:p>
                    <a:r>
                      <a:rPr lang="en-US">
                        <a:noFill/>
                      </a:rPr>
                      <a:t> </a:t>
                    </a:r>
                  </a:p>
                </p:txBody>
              </p:sp>
            </mc:Fallback>
          </mc:AlternateContent>
        </p:grpSp>
        <p:grpSp>
          <p:nvGrpSpPr>
            <p:cNvPr id="10" name="Group 9">
              <a:extLst>
                <a:ext uri="{FF2B5EF4-FFF2-40B4-BE49-F238E27FC236}">
                  <a16:creationId xmlns:a16="http://schemas.microsoft.com/office/drawing/2014/main" id="{B54C2535-0E7D-4011-81F0-D189FABBC0B1}"/>
                </a:ext>
              </a:extLst>
            </p:cNvPr>
            <p:cNvGrpSpPr/>
            <p:nvPr/>
          </p:nvGrpSpPr>
          <p:grpSpPr>
            <a:xfrm>
              <a:off x="5043324" y="4102166"/>
              <a:ext cx="2057958" cy="2298360"/>
              <a:chOff x="5264401" y="4101879"/>
              <a:chExt cx="2057958" cy="2298360"/>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4D1C189-E977-400E-A8C0-6C7B6C7D3174}"/>
                      </a:ext>
                    </a:extLst>
                  </p:cNvPr>
                  <p:cNvSpPr txBox="1"/>
                  <p:nvPr/>
                </p:nvSpPr>
                <p:spPr>
                  <a:xfrm>
                    <a:off x="5264401" y="4101879"/>
                    <a:ext cx="2057958" cy="537968"/>
                  </a:xfrm>
                  <a:prstGeom prst="rect">
                    <a:avLst/>
                  </a:prstGeom>
                  <a:noFill/>
                </p:spPr>
                <p:txBody>
                  <a:bodyPr wrap="square" rtlCol="0">
                    <a:spAutoFit/>
                  </a:bodyPr>
                  <a:lstStyle/>
                  <a:p>
                    <a:pPr algn="ctr"/>
                    <a:r>
                      <a:rPr lang="en-US" dirty="0"/>
                      <a:t>Lowpass Filtered, </a:t>
                    </a:r>
                    <a14:m>
                      <m:oMath xmlns:m="http://schemas.openxmlformats.org/officeDocument/2006/math">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𝜆</m:t>
                            </m:r>
                          </m:e>
                          <m:sub>
                            <m:r>
                              <a:rPr lang="en-US" sz="1050" b="0" i="1" smtClean="0">
                                <a:latin typeface="Cambria Math" panose="02040503050406030204" pitchFamily="18" charset="0"/>
                              </a:rPr>
                              <m:t>𝑐</m:t>
                            </m:r>
                            <m:r>
                              <a:rPr lang="en-US" sz="1050" b="0" i="1" smtClean="0">
                                <a:latin typeface="Cambria Math" panose="02040503050406030204" pitchFamily="18" charset="0"/>
                              </a:rPr>
                              <m:t>,</m:t>
                            </m:r>
                            <m:r>
                              <a:rPr lang="en-US" sz="1050" b="0" i="1" smtClean="0">
                                <a:latin typeface="Cambria Math" panose="02040503050406030204" pitchFamily="18" charset="0"/>
                              </a:rPr>
                              <m:t>𝑙</m:t>
                            </m:r>
                          </m:sub>
                        </m:sSub>
                        <m:r>
                          <a:rPr lang="en-US" sz="1050" b="0" i="1" smtClean="0">
                            <a:latin typeface="Cambria Math" panose="02040503050406030204" pitchFamily="18" charset="0"/>
                          </a:rPr>
                          <m:t>=32 </m:t>
                        </m:r>
                        <m:r>
                          <a:rPr lang="en-US" sz="1050" b="0" i="1" smtClean="0">
                            <a:latin typeface="Cambria Math" panose="02040503050406030204" pitchFamily="18" charset="0"/>
                          </a:rPr>
                          <m:t>𝜇</m:t>
                        </m:r>
                        <m:r>
                          <a:rPr lang="en-US" sz="1050" b="0" i="1" smtClean="0">
                            <a:latin typeface="Cambria Math" panose="02040503050406030204" pitchFamily="18" charset="0"/>
                          </a:rPr>
                          <m:t>𝑚</m:t>
                        </m:r>
                      </m:oMath>
                    </a14:m>
                    <a:endParaRPr lang="en-US" dirty="0"/>
                  </a:p>
                </p:txBody>
              </p:sp>
            </mc:Choice>
            <mc:Fallback xmlns="">
              <p:sp>
                <p:nvSpPr>
                  <p:cNvPr id="29" name="TextBox 28">
                    <a:extLst>
                      <a:ext uri="{FF2B5EF4-FFF2-40B4-BE49-F238E27FC236}">
                        <a16:creationId xmlns:a16="http://schemas.microsoft.com/office/drawing/2014/main" id="{74D1C189-E977-400E-A8C0-6C7B6C7D3174}"/>
                      </a:ext>
                    </a:extLst>
                  </p:cNvPr>
                  <p:cNvSpPr txBox="1">
                    <a:spLocks noRot="1" noChangeAspect="1" noMove="1" noResize="1" noEditPoints="1" noAdjustHandles="1" noChangeArrowheads="1" noChangeShapeType="1" noTextEdit="1"/>
                  </p:cNvSpPr>
                  <p:nvPr/>
                </p:nvSpPr>
                <p:spPr>
                  <a:xfrm>
                    <a:off x="5264401" y="4101879"/>
                    <a:ext cx="2057958" cy="537968"/>
                  </a:xfrm>
                  <a:prstGeom prst="rect">
                    <a:avLst/>
                  </a:prstGeom>
                  <a:blipFill>
                    <a:blip r:embed="rId6"/>
                    <a:stretch>
                      <a:fillRect l="-888" t="-6818" r="-3254"/>
                    </a:stretch>
                  </a:blipFill>
                </p:spPr>
                <p:txBody>
                  <a:bodyPr/>
                  <a:lstStyle/>
                  <a:p>
                    <a:r>
                      <a:rPr lang="en-US">
                        <a:noFill/>
                      </a:rPr>
                      <a:t> </a:t>
                    </a:r>
                  </a:p>
                </p:txBody>
              </p:sp>
            </mc:Fallback>
          </mc:AlternateContent>
          <p:pic>
            <p:nvPicPr>
              <p:cNvPr id="18" name="Picture 17" descr="Chart&#10;&#10;Description automatically generated with medium confidence">
                <a:extLst>
                  <a:ext uri="{FF2B5EF4-FFF2-40B4-BE49-F238E27FC236}">
                    <a16:creationId xmlns:a16="http://schemas.microsoft.com/office/drawing/2014/main" id="{49CEB20E-D5BE-4CDE-9C68-1F98D9F8A70C}"/>
                  </a:ext>
                </a:extLst>
              </p:cNvPr>
              <p:cNvPicPr>
                <a:picLocks noChangeAspect="1"/>
              </p:cNvPicPr>
              <p:nvPr/>
            </p:nvPicPr>
            <p:blipFill rotWithShape="1">
              <a:blip r:embed="rId7">
                <a:extLst>
                  <a:ext uri="{28A0092B-C50C-407E-A947-70E740481C1C}">
                    <a14:useLocalDpi xmlns:a14="http://schemas.microsoft.com/office/drawing/2010/main" val="0"/>
                  </a:ext>
                </a:extLst>
              </a:blip>
              <a:srcRect l="19218" t="5911" r="29295" b="9656"/>
              <a:stretch/>
            </p:blipFill>
            <p:spPr>
              <a:xfrm>
                <a:off x="5403419" y="4598871"/>
                <a:ext cx="1779923" cy="1801368"/>
              </a:xfrm>
              <a:prstGeom prst="rect">
                <a:avLst/>
              </a:prstGeom>
            </p:spPr>
          </p:pic>
        </p:grpSp>
      </p:grpSp>
    </p:spTree>
    <p:extLst>
      <p:ext uri="{BB962C8B-B14F-4D97-AF65-F5344CB8AC3E}">
        <p14:creationId xmlns:p14="http://schemas.microsoft.com/office/powerpoint/2010/main" val="190388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E4463-404E-4A89-9A13-08C716C17F5E}"/>
              </a:ext>
            </a:extLst>
          </p:cNvPr>
          <p:cNvSpPr>
            <a:spLocks noGrp="1"/>
          </p:cNvSpPr>
          <p:nvPr>
            <p:ph type="title"/>
          </p:nvPr>
        </p:nvSpPr>
        <p:spPr>
          <a:xfrm>
            <a:off x="838200" y="444871"/>
            <a:ext cx="9657080" cy="1325563"/>
          </a:xfrm>
        </p:spPr>
        <p:txBody>
          <a:bodyPr>
            <a:normAutofit/>
          </a:bodyPr>
          <a:lstStyle/>
          <a:p>
            <a:r>
              <a:rPr lang="en-US" sz="2800" dirty="0"/>
              <a:t>How do we find and validate the “best” settings?</a:t>
            </a:r>
          </a:p>
        </p:txBody>
      </p:sp>
      <p:sp>
        <p:nvSpPr>
          <p:cNvPr id="3" name="Content Placeholder 2">
            <a:extLst>
              <a:ext uri="{FF2B5EF4-FFF2-40B4-BE49-F238E27FC236}">
                <a16:creationId xmlns:a16="http://schemas.microsoft.com/office/drawing/2014/main" id="{078FCE79-06B4-41A8-BC7C-B6D5EFE3E9D0}"/>
              </a:ext>
            </a:extLst>
          </p:cNvPr>
          <p:cNvSpPr>
            <a:spLocks noGrp="1"/>
          </p:cNvSpPr>
          <p:nvPr>
            <p:ph idx="1"/>
          </p:nvPr>
        </p:nvSpPr>
        <p:spPr>
          <a:xfrm>
            <a:off x="838200" y="1458422"/>
            <a:ext cx="10515600" cy="1325563"/>
          </a:xfrm>
        </p:spPr>
        <p:txBody>
          <a:bodyPr>
            <a:normAutofit/>
          </a:bodyPr>
          <a:lstStyle/>
          <a:p>
            <a:r>
              <a:rPr lang="en-US" sz="2400" dirty="0"/>
              <a:t>Consider 40 cartridge cases from 10 barrels (Fadul et al., 2011)</a:t>
            </a:r>
          </a:p>
          <a:p>
            <a:r>
              <a:rPr lang="en-US" sz="2400" dirty="0"/>
              <a:t>Randomly split into 5 training barrels/5 test barrels.</a:t>
            </a:r>
          </a:p>
          <a:p>
            <a:pPr lvl="1"/>
            <a:r>
              <a:rPr lang="en-US" sz="2000" dirty="0"/>
              <a:t>“Learn” parameters based on the train set, validate them on the test set.</a:t>
            </a:r>
          </a:p>
        </p:txBody>
      </p:sp>
      <p:grpSp>
        <p:nvGrpSpPr>
          <p:cNvPr id="7" name="Group 6">
            <a:extLst>
              <a:ext uri="{FF2B5EF4-FFF2-40B4-BE49-F238E27FC236}">
                <a16:creationId xmlns:a16="http://schemas.microsoft.com/office/drawing/2014/main" id="{B26C8587-116B-431A-BDBA-2DE37F2900AB}"/>
              </a:ext>
            </a:extLst>
          </p:cNvPr>
          <p:cNvGrpSpPr/>
          <p:nvPr/>
        </p:nvGrpSpPr>
        <p:grpSpPr>
          <a:xfrm>
            <a:off x="6723624" y="2882365"/>
            <a:ext cx="3326233" cy="3643357"/>
            <a:chOff x="6673552" y="2872154"/>
            <a:chExt cx="3326233" cy="3643357"/>
          </a:xfrm>
        </p:grpSpPr>
        <p:pic>
          <p:nvPicPr>
            <p:cNvPr id="5" name="Picture 4" descr="Graphical user interface, application, PowerPoint&#10;&#10;Description automatically generated">
              <a:extLst>
                <a:ext uri="{FF2B5EF4-FFF2-40B4-BE49-F238E27FC236}">
                  <a16:creationId xmlns:a16="http://schemas.microsoft.com/office/drawing/2014/main" id="{5059316A-4E16-4E90-95C5-160AD201CB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3552" y="3189278"/>
              <a:ext cx="3326233" cy="3326233"/>
            </a:xfrm>
            <a:prstGeom prst="rect">
              <a:avLst/>
            </a:prstGeom>
          </p:spPr>
        </p:pic>
        <p:sp>
          <p:nvSpPr>
            <p:cNvPr id="6" name="TextBox 5">
              <a:extLst>
                <a:ext uri="{FF2B5EF4-FFF2-40B4-BE49-F238E27FC236}">
                  <a16:creationId xmlns:a16="http://schemas.microsoft.com/office/drawing/2014/main" id="{B26DE3E2-3606-48CB-B66C-6AB4F91ECE20}"/>
                </a:ext>
              </a:extLst>
            </p:cNvPr>
            <p:cNvSpPr txBox="1"/>
            <p:nvPr/>
          </p:nvSpPr>
          <p:spPr>
            <a:xfrm>
              <a:off x="7566656" y="2872154"/>
              <a:ext cx="1540024" cy="369332"/>
            </a:xfrm>
            <a:prstGeom prst="rect">
              <a:avLst/>
            </a:prstGeom>
            <a:noFill/>
          </p:spPr>
          <p:txBody>
            <a:bodyPr wrap="square" rtlCol="0">
              <a:spAutoFit/>
            </a:bodyPr>
            <a:lstStyle/>
            <a:p>
              <a:r>
                <a:rPr lang="en-US" dirty="0"/>
                <a:t>22 Test Scans</a:t>
              </a:r>
            </a:p>
          </p:txBody>
        </p:sp>
      </p:grpSp>
      <p:grpSp>
        <p:nvGrpSpPr>
          <p:cNvPr id="11" name="Group 10">
            <a:extLst>
              <a:ext uri="{FF2B5EF4-FFF2-40B4-BE49-F238E27FC236}">
                <a16:creationId xmlns:a16="http://schemas.microsoft.com/office/drawing/2014/main" id="{6B35F915-6532-45A1-B67F-F3C58B0E65AD}"/>
              </a:ext>
            </a:extLst>
          </p:cNvPr>
          <p:cNvGrpSpPr/>
          <p:nvPr/>
        </p:nvGrpSpPr>
        <p:grpSpPr>
          <a:xfrm>
            <a:off x="1870621" y="2882365"/>
            <a:ext cx="2927479" cy="3205929"/>
            <a:chOff x="2242397" y="3033375"/>
            <a:chExt cx="2927479" cy="3205929"/>
          </a:xfrm>
        </p:grpSpPr>
        <p:pic>
          <p:nvPicPr>
            <p:cNvPr id="9" name="Picture 8" descr="Graphical user interface, application&#10;&#10;Description automatically generated">
              <a:extLst>
                <a:ext uri="{FF2B5EF4-FFF2-40B4-BE49-F238E27FC236}">
                  <a16:creationId xmlns:a16="http://schemas.microsoft.com/office/drawing/2014/main" id="{8BC1C48C-DBA5-4895-9DA1-013E9B3770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2397" y="3311825"/>
              <a:ext cx="2927479" cy="2927479"/>
            </a:xfrm>
            <a:prstGeom prst="rect">
              <a:avLst/>
            </a:prstGeom>
          </p:spPr>
        </p:pic>
        <p:sp>
          <p:nvSpPr>
            <p:cNvPr id="10" name="TextBox 9">
              <a:extLst>
                <a:ext uri="{FF2B5EF4-FFF2-40B4-BE49-F238E27FC236}">
                  <a16:creationId xmlns:a16="http://schemas.microsoft.com/office/drawing/2014/main" id="{BB7CC207-24D0-4283-8B48-195F22B1F722}"/>
                </a:ext>
              </a:extLst>
            </p:cNvPr>
            <p:cNvSpPr txBox="1"/>
            <p:nvPr/>
          </p:nvSpPr>
          <p:spPr>
            <a:xfrm>
              <a:off x="2721398" y="3033375"/>
              <a:ext cx="1969476" cy="369332"/>
            </a:xfrm>
            <a:prstGeom prst="rect">
              <a:avLst/>
            </a:prstGeom>
            <a:noFill/>
          </p:spPr>
          <p:txBody>
            <a:bodyPr wrap="square" rtlCol="0">
              <a:spAutoFit/>
            </a:bodyPr>
            <a:lstStyle/>
            <a:p>
              <a:r>
                <a:rPr lang="en-US" dirty="0"/>
                <a:t>18 Training Scans</a:t>
              </a:r>
            </a:p>
          </p:txBody>
        </p:sp>
      </p:grpSp>
    </p:spTree>
    <p:extLst>
      <p:ext uri="{BB962C8B-B14F-4D97-AF65-F5344CB8AC3E}">
        <p14:creationId xmlns:p14="http://schemas.microsoft.com/office/powerpoint/2010/main" val="38503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3EBED-05A6-4177-B4FD-F4138284A254}"/>
              </a:ext>
            </a:extLst>
          </p:cNvPr>
          <p:cNvSpPr>
            <a:spLocks noGrp="1"/>
          </p:cNvSpPr>
          <p:nvPr>
            <p:ph type="title"/>
          </p:nvPr>
        </p:nvSpPr>
        <p:spPr/>
        <p:txBody>
          <a:bodyPr/>
          <a:lstStyle/>
          <a:p>
            <a:r>
              <a:rPr lang="en-US" dirty="0"/>
              <a:t>How do we </a:t>
            </a:r>
            <a:r>
              <a:rPr lang="en-US" i="1" dirty="0"/>
              <a:t>learn</a:t>
            </a:r>
            <a:r>
              <a:rPr lang="en-US" dirty="0"/>
              <a:t> parameter settings?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877EB7-6702-40A9-8C8B-F881B83BC4E3}"/>
                  </a:ext>
                </a:extLst>
              </p:cNvPr>
              <p:cNvSpPr>
                <a:spLocks noGrp="1"/>
              </p:cNvSpPr>
              <p:nvPr>
                <p:ph idx="1"/>
              </p:nvPr>
            </p:nvSpPr>
            <p:spPr>
              <a:xfrm>
                <a:off x="838200" y="1517904"/>
                <a:ext cx="10515600" cy="4699699"/>
              </a:xfrm>
            </p:spPr>
            <p:txBody>
              <a:bodyPr/>
              <a:lstStyle/>
              <a:p>
                <a:r>
                  <a:rPr lang="en-US" dirty="0"/>
                  <a:t>Choose Gaussian filter settings that </a:t>
                </a:r>
                <a:r>
                  <a:rPr lang="en-US" i="1" dirty="0"/>
                  <a:t>optimize</a:t>
                </a:r>
                <a:r>
                  <a:rPr lang="en-US" dirty="0"/>
                  <a:t> an </a:t>
                </a:r>
                <a:r>
                  <a:rPr lang="en-US" i="1" dirty="0"/>
                  <a:t>objective function</a:t>
                </a:r>
                <a:r>
                  <a:rPr lang="en-US" dirty="0"/>
                  <a:t>.</a:t>
                </a:r>
              </a:p>
              <a:p>
                <a:pPr lvl="1"/>
                <a:r>
                  <a:rPr lang="en-US" dirty="0"/>
                  <a:t>Desire an objective function that favors greater separation between matching and non-matching CMC scores.</a:t>
                </a:r>
              </a:p>
              <a:p>
                <a:r>
                  <a:rPr lang="en-US" dirty="0"/>
                  <a:t>Variance ratio statistic</a:t>
                </a:r>
              </a:p>
              <a:p>
                <a:pPr lvl="1"/>
                <a:r>
                  <a:rPr lang="en-US" dirty="0"/>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𝑖𝑗</m:t>
                        </m:r>
                      </m:sub>
                    </m:sSub>
                  </m:oMath>
                </a14:m>
                <a:r>
                  <a:rPr lang="en-US" dirty="0"/>
                  <a:t> denote the CMC count assigned to the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cartridge case pair from the </a:t>
                </a:r>
                <a14:m>
                  <m:oMath xmlns:m="http://schemas.openxmlformats.org/officeDocument/2006/math">
                    <m:r>
                      <a:rPr lang="en-US" b="0" i="1" smtClean="0">
                        <a:latin typeface="Cambria Math" panose="02040503050406030204" pitchFamily="18" charset="0"/>
                      </a:rPr>
                      <m:t>𝑖</m:t>
                    </m:r>
                  </m:oMath>
                </a14:m>
                <a:r>
                  <a:rPr lang="en-US" dirty="0" err="1"/>
                  <a:t>th</a:t>
                </a:r>
                <a:r>
                  <a:rPr lang="en-US" dirty="0"/>
                  <a:t> group, </a:t>
                </a:r>
                <a14:m>
                  <m:oMath xmlns:m="http://schemas.openxmlformats.org/officeDocument/2006/math">
                    <m:r>
                      <a:rPr lang="en-US" i="1">
                        <a:latin typeface="Cambria Math" panose="02040503050406030204" pitchFamily="18" charset="0"/>
                      </a:rPr>
                      <m:t>𝑖</m:t>
                    </m:r>
                    <m:r>
                      <a:rPr lang="en-US" b="0" i="1" smtClean="0">
                        <a:latin typeface="Cambria Math" panose="02040503050406030204" pitchFamily="18" charset="0"/>
                      </a:rPr>
                      <m:t>=1, 2</m:t>
                    </m:r>
                  </m:oMath>
                </a14:m>
                <a:r>
                  <a:rPr lang="en-US" dirty="0"/>
                  <a:t> indexing matches, non-matches,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oMath>
                </a14:m>
                <a:r>
                  <a:rPr lang="en-US" dirty="0"/>
                  <a:t> where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1</m:t>
                        </m:r>
                      </m:sub>
                      <m:sup>
                        <m:r>
                          <a:rPr lang="en-US" b="0" i="1" smtClean="0">
                            <a:latin typeface="Cambria Math" panose="02040503050406030204" pitchFamily="18" charset="0"/>
                          </a:rPr>
                          <m:t>𝑇</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2</m:t>
                        </m:r>
                      </m:sub>
                      <m:sup>
                        <m:r>
                          <a:rPr lang="en-US" b="0" i="1" smtClean="0">
                            <a:latin typeface="Cambria Math" panose="02040503050406030204" pitchFamily="18" charset="0"/>
                          </a:rPr>
                          <m:t>𝑇</m:t>
                        </m:r>
                      </m:sup>
                    </m:sSubSup>
                  </m:oMath>
                </a14:m>
                <a:r>
                  <a:rPr lang="en-US" dirty="0"/>
                  <a:t> is number of matching, non-matching training comparisons, respectively. Denote </a:t>
                </a:r>
                <a14:m>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acc>
                  </m:oMath>
                </a14:m>
                <a:r>
                  <a:rPr lang="en-US" dirty="0"/>
                  <a:t> the within-group CMC count average,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 2</m:t>
                    </m:r>
                  </m:oMath>
                </a14:m>
                <a:r>
                  <a:rPr lang="en-US" dirty="0"/>
                  <a:t>, and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𝐶</m:t>
                        </m:r>
                        <m:r>
                          <a:rPr lang="en-US" b="0" i="1" smtClean="0">
                            <a:latin typeface="Cambria Math" panose="02040503050406030204" pitchFamily="18" charset="0"/>
                          </a:rPr>
                          <m:t>..</m:t>
                        </m:r>
                      </m:e>
                    </m:acc>
                  </m:oMath>
                </a14:m>
                <a:r>
                  <a:rPr lang="en-US" dirty="0"/>
                  <a:t> the grand CMC count average. Define the variance ratio as:</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5877EB7-6702-40A9-8C8B-F881B83BC4E3}"/>
                  </a:ext>
                </a:extLst>
              </p:cNvPr>
              <p:cNvSpPr>
                <a:spLocks noGrp="1" noRot="1" noChangeAspect="1" noMove="1" noResize="1" noEditPoints="1" noAdjustHandles="1" noChangeArrowheads="1" noChangeShapeType="1" noTextEdit="1"/>
              </p:cNvSpPr>
              <p:nvPr>
                <p:ph idx="1"/>
              </p:nvPr>
            </p:nvSpPr>
            <p:spPr>
              <a:xfrm>
                <a:off x="838200" y="1517904"/>
                <a:ext cx="10515600" cy="4699699"/>
              </a:xfrm>
              <a:blipFill>
                <a:blip r:embed="rId2"/>
                <a:stretch>
                  <a:fillRect l="-1043" t="-2335" r="-638"/>
                </a:stretch>
              </a:blipFill>
            </p:spPr>
            <p:txBody>
              <a:bodyPr/>
              <a:lstStyle/>
              <a:p>
                <a:r>
                  <a:rPr lang="en-US">
                    <a:noFill/>
                  </a:rPr>
                  <a:t> </a:t>
                </a:r>
              </a:p>
            </p:txBody>
          </p:sp>
        </mc:Fallback>
      </mc:AlternateContent>
      <p:pic>
        <p:nvPicPr>
          <p:cNvPr id="8" name="Picture 7" descr="A picture containing text, clock&#10;&#10;Description automatically generated">
            <a:extLst>
              <a:ext uri="{FF2B5EF4-FFF2-40B4-BE49-F238E27FC236}">
                <a16:creationId xmlns:a16="http://schemas.microsoft.com/office/drawing/2014/main" id="{767EA1F5-3F4B-4423-97CC-BB5CF4C92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402" y="5284485"/>
            <a:ext cx="3403195" cy="1108124"/>
          </a:xfrm>
          <a:prstGeom prst="rect">
            <a:avLst/>
          </a:prstGeom>
        </p:spPr>
      </p:pic>
    </p:spTree>
    <p:extLst>
      <p:ext uri="{BB962C8B-B14F-4D97-AF65-F5344CB8AC3E}">
        <p14:creationId xmlns:p14="http://schemas.microsoft.com/office/powerpoint/2010/main" val="347567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68CC-2703-4657-AB63-E2592FCB1C2C}"/>
              </a:ext>
            </a:extLst>
          </p:cNvPr>
          <p:cNvSpPr>
            <a:spLocks noGrp="1"/>
          </p:cNvSpPr>
          <p:nvPr>
            <p:ph type="title"/>
          </p:nvPr>
        </p:nvSpPr>
        <p:spPr/>
        <p:txBody>
          <a:bodyPr/>
          <a:lstStyle/>
          <a:p>
            <a:r>
              <a:rPr lang="en-US" dirty="0"/>
              <a:t>How do we define “best?”</a:t>
            </a:r>
          </a:p>
        </p:txBody>
      </p:sp>
      <p:sp>
        <p:nvSpPr>
          <p:cNvPr id="3" name="Content Placeholder 2">
            <a:extLst>
              <a:ext uri="{FF2B5EF4-FFF2-40B4-BE49-F238E27FC236}">
                <a16:creationId xmlns:a16="http://schemas.microsoft.com/office/drawing/2014/main" id="{CD9CAA76-03EB-4D50-BF9A-D733353762E2}"/>
              </a:ext>
            </a:extLst>
          </p:cNvPr>
          <p:cNvSpPr>
            <a:spLocks noGrp="1"/>
          </p:cNvSpPr>
          <p:nvPr>
            <p:ph idx="1"/>
          </p:nvPr>
        </p:nvSpPr>
        <p:spPr>
          <a:xfrm>
            <a:off x="838200" y="1673352"/>
            <a:ext cx="10515600" cy="4544251"/>
          </a:xfrm>
        </p:spPr>
        <p:txBody>
          <a:bodyPr/>
          <a:lstStyle/>
          <a:p>
            <a:r>
              <a:rPr lang="en-US" i="1" dirty="0"/>
              <a:t>Larger</a:t>
            </a:r>
            <a:r>
              <a:rPr lang="en-US" dirty="0"/>
              <a:t> variance ratios imply greater separation between &amp; less variability within the matching &amp; non-matching distributions.</a:t>
            </a:r>
          </a:p>
          <a:p>
            <a:endParaRPr lang="en-US" dirty="0"/>
          </a:p>
        </p:txBody>
      </p:sp>
      <p:pic>
        <p:nvPicPr>
          <p:cNvPr id="8" name="Picture 7" descr="Timeline&#10;&#10;Description automatically generated with low confidence">
            <a:extLst>
              <a:ext uri="{FF2B5EF4-FFF2-40B4-BE49-F238E27FC236}">
                <a16:creationId xmlns:a16="http://schemas.microsoft.com/office/drawing/2014/main" id="{48FD863B-447D-46A5-8DFF-19D1A0D14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2691" y="2806891"/>
            <a:ext cx="5526617" cy="3410712"/>
          </a:xfrm>
          <a:prstGeom prst="rect">
            <a:avLst/>
          </a:prstGeom>
        </p:spPr>
      </p:pic>
    </p:spTree>
    <p:extLst>
      <p:ext uri="{BB962C8B-B14F-4D97-AF65-F5344CB8AC3E}">
        <p14:creationId xmlns:p14="http://schemas.microsoft.com/office/powerpoint/2010/main" val="1944481263"/>
      </p:ext>
    </p:extLst>
  </p:cSld>
  <p:clrMapOvr>
    <a:masterClrMapping/>
  </p:clrMapOvr>
</p:sld>
</file>

<file path=ppt/theme/theme1.xml><?xml version="1.0" encoding="utf-8"?>
<a:theme xmlns:a="http://schemas.openxmlformats.org/drawingml/2006/main" name="Office Theme">
  <a:themeElements>
    <a:clrScheme name="Custom 2">
      <a:dk1>
        <a:srgbClr val="221F1F"/>
      </a:dk1>
      <a:lt1>
        <a:srgbClr val="F2F2F2"/>
      </a:lt1>
      <a:dk2>
        <a:srgbClr val="234089"/>
      </a:dk2>
      <a:lt2>
        <a:srgbClr val="FDFBE1"/>
      </a:lt2>
      <a:accent1>
        <a:srgbClr val="FFE86D"/>
      </a:accent1>
      <a:accent2>
        <a:srgbClr val="4A2C80"/>
      </a:accent2>
      <a:accent3>
        <a:srgbClr val="09BCC6"/>
      </a:accent3>
      <a:accent4>
        <a:srgbClr val="FFFFFF"/>
      </a:accent4>
      <a:accent5>
        <a:srgbClr val="F9B52C"/>
      </a:accent5>
      <a:accent6>
        <a:srgbClr val="FDC317"/>
      </a:accent6>
      <a:hlink>
        <a:srgbClr val="234089"/>
      </a:hlink>
      <a:folHlink>
        <a:srgbClr val="09BCC6"/>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3"/>
            </a:gs>
            <a:gs pos="50000">
              <a:schemeClr val="tx2"/>
            </a:gs>
            <a:gs pos="100000">
              <a:schemeClr val="accent2"/>
            </a:gs>
          </a:gsLst>
          <a:lin ang="5400000" scaled="1"/>
        </a:gra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1543</Words>
  <Application>Microsoft Office PowerPoint</Application>
  <PresentationFormat>Widescreen</PresentationFormat>
  <Paragraphs>149</Paragraphs>
  <Slides>16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Cambria Math</vt:lpstr>
      <vt:lpstr>Century Gothic</vt:lpstr>
      <vt:lpstr>Palatino Linotype</vt:lpstr>
      <vt:lpstr>Office Theme</vt:lpstr>
      <vt:lpstr>An Accessible Open-Source Implementation of the Congruent Matching Cells Algorithms for Cartridge Case Analysis</vt:lpstr>
      <vt:lpstr>Overview</vt:lpstr>
      <vt:lpstr>Cartridge Case Breech Face Impression Analysis</vt:lpstr>
      <vt:lpstr>The Congruent Matching Cells Algorithms</vt:lpstr>
      <vt:lpstr>The cmcR package pipeline</vt:lpstr>
      <vt:lpstr>Experimentation with the CMC algorithms</vt:lpstr>
      <vt:lpstr>How do we find and validate the “best” settings?</vt:lpstr>
      <vt:lpstr>How do we learn parameter settings?</vt:lpstr>
      <vt:lpstr>How do we define “best?”</vt:lpstr>
      <vt:lpstr>Learning the optimal filter settings</vt:lpstr>
      <vt:lpstr>Learning the optimal filter settings</vt:lpstr>
      <vt:lpstr>Testing the filter settings</vt:lpstr>
      <vt:lpstr>Conclusion</vt:lpstr>
      <vt:lpstr>Resources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Jase Hamstad</dc:creator>
  <cp:lastModifiedBy>Joe Zemme</cp:lastModifiedBy>
  <cp:revision>286</cp:revision>
  <dcterms:created xsi:type="dcterms:W3CDTF">2021-10-29T21:23:41Z</dcterms:created>
  <dcterms:modified xsi:type="dcterms:W3CDTF">2022-01-29T07:12:36Z</dcterms:modified>
</cp:coreProperties>
</file>